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68"/>
  </p:notesMasterIdLst>
  <p:handoutMasterIdLst>
    <p:handoutMasterId r:id="rId69"/>
  </p:handoutMasterIdLst>
  <p:sldIdLst>
    <p:sldId id="350" r:id="rId3"/>
    <p:sldId id="351" r:id="rId4"/>
    <p:sldId id="395" r:id="rId5"/>
    <p:sldId id="396" r:id="rId6"/>
    <p:sldId id="397" r:id="rId7"/>
    <p:sldId id="4139" r:id="rId8"/>
    <p:sldId id="4140" r:id="rId9"/>
    <p:sldId id="4137" r:id="rId10"/>
    <p:sldId id="4141" r:id="rId11"/>
    <p:sldId id="4143" r:id="rId12"/>
    <p:sldId id="4144" r:id="rId13"/>
    <p:sldId id="4145" r:id="rId14"/>
    <p:sldId id="4146" r:id="rId15"/>
    <p:sldId id="394" r:id="rId16"/>
    <p:sldId id="383" r:id="rId17"/>
    <p:sldId id="354" r:id="rId18"/>
    <p:sldId id="4150" r:id="rId19"/>
    <p:sldId id="4149" r:id="rId20"/>
    <p:sldId id="4153" r:id="rId21"/>
    <p:sldId id="4148" r:id="rId22"/>
    <p:sldId id="4147" r:id="rId23"/>
    <p:sldId id="4152" r:id="rId24"/>
    <p:sldId id="352" r:id="rId25"/>
    <p:sldId id="390" r:id="rId26"/>
    <p:sldId id="362" r:id="rId27"/>
    <p:sldId id="384" r:id="rId28"/>
    <p:sldId id="4154" r:id="rId29"/>
    <p:sldId id="368" r:id="rId30"/>
    <p:sldId id="4157" r:id="rId31"/>
    <p:sldId id="363" r:id="rId32"/>
    <p:sldId id="364" r:id="rId33"/>
    <p:sldId id="4155" r:id="rId34"/>
    <p:sldId id="366" r:id="rId35"/>
    <p:sldId id="360" r:id="rId36"/>
    <p:sldId id="355" r:id="rId37"/>
    <p:sldId id="4156" r:id="rId38"/>
    <p:sldId id="356" r:id="rId39"/>
    <p:sldId id="353" r:id="rId40"/>
    <p:sldId id="385" r:id="rId41"/>
    <p:sldId id="393" r:id="rId42"/>
    <p:sldId id="369" r:id="rId43"/>
    <p:sldId id="373" r:id="rId44"/>
    <p:sldId id="378" r:id="rId45"/>
    <p:sldId id="375" r:id="rId46"/>
    <p:sldId id="379" r:id="rId47"/>
    <p:sldId id="392" r:id="rId48"/>
    <p:sldId id="380" r:id="rId49"/>
    <p:sldId id="381" r:id="rId50"/>
    <p:sldId id="4158" r:id="rId51"/>
    <p:sldId id="357" r:id="rId52"/>
    <p:sldId id="386" r:id="rId53"/>
    <p:sldId id="358" r:id="rId54"/>
    <p:sldId id="371" r:id="rId55"/>
    <p:sldId id="370" r:id="rId56"/>
    <p:sldId id="374" r:id="rId57"/>
    <p:sldId id="382" r:id="rId58"/>
    <p:sldId id="387" r:id="rId59"/>
    <p:sldId id="388" r:id="rId60"/>
    <p:sldId id="391" r:id="rId61"/>
    <p:sldId id="4346" r:id="rId62"/>
    <p:sldId id="4345" r:id="rId63"/>
    <p:sldId id="3908" r:id="rId64"/>
    <p:sldId id="4347" r:id="rId65"/>
    <p:sldId id="4348" r:id="rId66"/>
    <p:sldId id="367" r:id="rId67"/>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7582"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F04"/>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8" autoAdjust="0"/>
    <p:restoredTop sz="86909" autoAdjust="0"/>
  </p:normalViewPr>
  <p:slideViewPr>
    <p:cSldViewPr snapToGrid="0" showGuides="1">
      <p:cViewPr varScale="1">
        <p:scale>
          <a:sx n="67" d="100"/>
          <a:sy n="67" d="100"/>
        </p:scale>
        <p:origin x="392" y="44"/>
      </p:cViewPr>
      <p:guideLst>
        <p:guide pos="7582"/>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35" d="100"/>
        <a:sy n="135" d="100"/>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2022/9/22</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106384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195487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1765082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34495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extLst>
      <p:ext uri="{BB962C8B-B14F-4D97-AF65-F5344CB8AC3E}">
        <p14:creationId xmlns:p14="http://schemas.microsoft.com/office/powerpoint/2010/main" val="96833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876630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extLst>
      <p:ext uri="{BB962C8B-B14F-4D97-AF65-F5344CB8AC3E}">
        <p14:creationId xmlns:p14="http://schemas.microsoft.com/office/powerpoint/2010/main" val="25651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3474481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890638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4011804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181448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extLst>
      <p:ext uri="{BB962C8B-B14F-4D97-AF65-F5344CB8AC3E}">
        <p14:creationId xmlns:p14="http://schemas.microsoft.com/office/powerpoint/2010/main" val="59326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23</a:t>
            </a:fld>
            <a:endParaRPr lang="zh-CN" altLang="en-US"/>
          </a:p>
        </p:txBody>
      </p:sp>
    </p:spTree>
    <p:extLst>
      <p:ext uri="{BB962C8B-B14F-4D97-AF65-F5344CB8AC3E}">
        <p14:creationId xmlns:p14="http://schemas.microsoft.com/office/powerpoint/2010/main" val="1821240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24</a:t>
            </a:fld>
            <a:endParaRPr lang="zh-CN" altLang="en-US"/>
          </a:p>
        </p:txBody>
      </p:sp>
    </p:spTree>
    <p:extLst>
      <p:ext uri="{BB962C8B-B14F-4D97-AF65-F5344CB8AC3E}">
        <p14:creationId xmlns:p14="http://schemas.microsoft.com/office/powerpoint/2010/main" val="89706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25</a:t>
            </a:fld>
            <a:endParaRPr lang="zh-CN" altLang="en-US"/>
          </a:p>
        </p:txBody>
      </p:sp>
    </p:spTree>
    <p:extLst>
      <p:ext uri="{BB962C8B-B14F-4D97-AF65-F5344CB8AC3E}">
        <p14:creationId xmlns:p14="http://schemas.microsoft.com/office/powerpoint/2010/main" val="157502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27</a:t>
            </a:fld>
            <a:endParaRPr lang="zh-CN" altLang="en-US"/>
          </a:p>
        </p:txBody>
      </p:sp>
    </p:spTree>
    <p:extLst>
      <p:ext uri="{BB962C8B-B14F-4D97-AF65-F5344CB8AC3E}">
        <p14:creationId xmlns:p14="http://schemas.microsoft.com/office/powerpoint/2010/main" val="1703879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受体电位（感觉刺激下于感觉神经元外周末端产生）</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28</a:t>
            </a:fld>
            <a:endParaRPr lang="zh-CN" altLang="en-US"/>
          </a:p>
        </p:txBody>
      </p:sp>
    </p:spTree>
    <p:extLst>
      <p:ext uri="{BB962C8B-B14F-4D97-AF65-F5344CB8AC3E}">
        <p14:creationId xmlns:p14="http://schemas.microsoft.com/office/powerpoint/2010/main" val="3405973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受体电位（感觉刺激下于感觉神经元外周末端产生）</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29</a:t>
            </a:fld>
            <a:endParaRPr lang="zh-CN" altLang="en-US"/>
          </a:p>
        </p:txBody>
      </p:sp>
    </p:spTree>
    <p:extLst>
      <p:ext uri="{BB962C8B-B14F-4D97-AF65-F5344CB8AC3E}">
        <p14:creationId xmlns:p14="http://schemas.microsoft.com/office/powerpoint/2010/main" val="1592117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30</a:t>
            </a:fld>
            <a:endParaRPr lang="zh-CN" altLang="en-US"/>
          </a:p>
        </p:txBody>
      </p:sp>
    </p:spTree>
    <p:extLst>
      <p:ext uri="{BB962C8B-B14F-4D97-AF65-F5344CB8AC3E}">
        <p14:creationId xmlns:p14="http://schemas.microsoft.com/office/powerpoint/2010/main" val="711488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产生膜电流，后细胞的代谢或者基因表达。</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32</a:t>
            </a:fld>
            <a:endParaRPr lang="zh-CN" altLang="en-US"/>
          </a:p>
        </p:txBody>
      </p:sp>
    </p:spTree>
    <p:extLst>
      <p:ext uri="{BB962C8B-B14F-4D97-AF65-F5344CB8AC3E}">
        <p14:creationId xmlns:p14="http://schemas.microsoft.com/office/powerpoint/2010/main" val="1482396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33</a:t>
            </a:fld>
            <a:endParaRPr lang="zh-CN" altLang="en-US"/>
          </a:p>
        </p:txBody>
      </p:sp>
    </p:spTree>
    <p:extLst>
      <p:ext uri="{BB962C8B-B14F-4D97-AF65-F5344CB8AC3E}">
        <p14:creationId xmlns:p14="http://schemas.microsoft.com/office/powerpoint/2010/main" val="1207787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35</a:t>
            </a:fld>
            <a:endParaRPr lang="zh-CN" altLang="en-US"/>
          </a:p>
        </p:txBody>
      </p:sp>
    </p:spTree>
    <p:extLst>
      <p:ext uri="{BB962C8B-B14F-4D97-AF65-F5344CB8AC3E}">
        <p14:creationId xmlns:p14="http://schemas.microsoft.com/office/powerpoint/2010/main" val="1502510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3500783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36</a:t>
            </a:fld>
            <a:endParaRPr lang="zh-CN" altLang="en-US"/>
          </a:p>
        </p:txBody>
      </p:sp>
    </p:spTree>
    <p:extLst>
      <p:ext uri="{BB962C8B-B14F-4D97-AF65-F5344CB8AC3E}">
        <p14:creationId xmlns:p14="http://schemas.microsoft.com/office/powerpoint/2010/main" val="3012429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37</a:t>
            </a:fld>
            <a:endParaRPr lang="zh-CN" altLang="en-US"/>
          </a:p>
        </p:txBody>
      </p:sp>
    </p:spTree>
    <p:extLst>
      <p:ext uri="{BB962C8B-B14F-4D97-AF65-F5344CB8AC3E}">
        <p14:creationId xmlns:p14="http://schemas.microsoft.com/office/powerpoint/2010/main" val="2259088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38</a:t>
            </a:fld>
            <a:endParaRPr lang="zh-CN" altLang="en-US"/>
          </a:p>
        </p:txBody>
      </p:sp>
    </p:spTree>
    <p:extLst>
      <p:ext uri="{BB962C8B-B14F-4D97-AF65-F5344CB8AC3E}">
        <p14:creationId xmlns:p14="http://schemas.microsoft.com/office/powerpoint/2010/main" val="177070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40</a:t>
            </a:fld>
            <a:endParaRPr lang="zh-CN" altLang="en-US"/>
          </a:p>
        </p:txBody>
      </p:sp>
    </p:spTree>
    <p:extLst>
      <p:ext uri="{BB962C8B-B14F-4D97-AF65-F5344CB8AC3E}">
        <p14:creationId xmlns:p14="http://schemas.microsoft.com/office/powerpoint/2010/main" val="33074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41</a:t>
            </a:fld>
            <a:endParaRPr lang="zh-CN" altLang="en-US"/>
          </a:p>
        </p:txBody>
      </p:sp>
    </p:spTree>
    <p:extLst>
      <p:ext uri="{BB962C8B-B14F-4D97-AF65-F5344CB8AC3E}">
        <p14:creationId xmlns:p14="http://schemas.microsoft.com/office/powerpoint/2010/main" val="2418919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43</a:t>
            </a:fld>
            <a:endParaRPr lang="zh-CN" altLang="en-US"/>
          </a:p>
        </p:txBody>
      </p:sp>
    </p:spTree>
    <p:extLst>
      <p:ext uri="{BB962C8B-B14F-4D97-AF65-F5344CB8AC3E}">
        <p14:creationId xmlns:p14="http://schemas.microsoft.com/office/powerpoint/2010/main" val="3024960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46</a:t>
            </a:fld>
            <a:endParaRPr lang="zh-CN" altLang="en-US"/>
          </a:p>
        </p:txBody>
      </p:sp>
    </p:spTree>
    <p:extLst>
      <p:ext uri="{BB962C8B-B14F-4D97-AF65-F5344CB8AC3E}">
        <p14:creationId xmlns:p14="http://schemas.microsoft.com/office/powerpoint/2010/main" val="134167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47</a:t>
            </a:fld>
            <a:endParaRPr lang="zh-CN" altLang="en-US"/>
          </a:p>
        </p:txBody>
      </p:sp>
    </p:spTree>
    <p:extLst>
      <p:ext uri="{BB962C8B-B14F-4D97-AF65-F5344CB8AC3E}">
        <p14:creationId xmlns:p14="http://schemas.microsoft.com/office/powerpoint/2010/main" val="6321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48</a:t>
            </a:fld>
            <a:endParaRPr lang="zh-CN" altLang="en-US"/>
          </a:p>
        </p:txBody>
      </p:sp>
    </p:spTree>
    <p:extLst>
      <p:ext uri="{BB962C8B-B14F-4D97-AF65-F5344CB8AC3E}">
        <p14:creationId xmlns:p14="http://schemas.microsoft.com/office/powerpoint/2010/main" val="2689098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49</a:t>
            </a:fld>
            <a:endParaRPr lang="zh-CN" altLang="en-US"/>
          </a:p>
        </p:txBody>
      </p:sp>
    </p:spTree>
    <p:extLst>
      <p:ext uri="{BB962C8B-B14F-4D97-AF65-F5344CB8AC3E}">
        <p14:creationId xmlns:p14="http://schemas.microsoft.com/office/powerpoint/2010/main" val="1699759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3388687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50</a:t>
            </a:fld>
            <a:endParaRPr lang="zh-CN" altLang="en-US"/>
          </a:p>
        </p:txBody>
      </p:sp>
    </p:spTree>
    <p:extLst>
      <p:ext uri="{BB962C8B-B14F-4D97-AF65-F5344CB8AC3E}">
        <p14:creationId xmlns:p14="http://schemas.microsoft.com/office/powerpoint/2010/main" val="1307789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从</a:t>
            </a:r>
            <a:r>
              <a:rPr lang="en-US" altLang="zh-CN" dirty="0"/>
              <a:t>1:39</a:t>
            </a:r>
            <a:r>
              <a:rPr lang="zh-CN" altLang="en-US" dirty="0"/>
              <a:t>开始</a:t>
            </a:r>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51</a:t>
            </a:fld>
            <a:endParaRPr lang="zh-CN" altLang="en-US"/>
          </a:p>
        </p:txBody>
      </p:sp>
    </p:spTree>
    <p:extLst>
      <p:ext uri="{BB962C8B-B14F-4D97-AF65-F5344CB8AC3E}">
        <p14:creationId xmlns:p14="http://schemas.microsoft.com/office/powerpoint/2010/main" val="1576303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52</a:t>
            </a:fld>
            <a:endParaRPr lang="zh-CN" altLang="en-US"/>
          </a:p>
        </p:txBody>
      </p:sp>
    </p:spTree>
    <p:extLst>
      <p:ext uri="{BB962C8B-B14F-4D97-AF65-F5344CB8AC3E}">
        <p14:creationId xmlns:p14="http://schemas.microsoft.com/office/powerpoint/2010/main" val="2251280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53</a:t>
            </a:fld>
            <a:endParaRPr lang="zh-CN" altLang="en-US"/>
          </a:p>
        </p:txBody>
      </p:sp>
    </p:spTree>
    <p:extLst>
      <p:ext uri="{BB962C8B-B14F-4D97-AF65-F5344CB8AC3E}">
        <p14:creationId xmlns:p14="http://schemas.microsoft.com/office/powerpoint/2010/main" val="2812150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56</a:t>
            </a:fld>
            <a:endParaRPr lang="zh-CN" altLang="en-US"/>
          </a:p>
        </p:txBody>
      </p:sp>
    </p:spTree>
    <p:extLst>
      <p:ext uri="{BB962C8B-B14F-4D97-AF65-F5344CB8AC3E}">
        <p14:creationId xmlns:p14="http://schemas.microsoft.com/office/powerpoint/2010/main" val="295302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57</a:t>
            </a:fld>
            <a:endParaRPr lang="zh-CN" altLang="en-US"/>
          </a:p>
        </p:txBody>
      </p:sp>
    </p:spTree>
    <p:extLst>
      <p:ext uri="{BB962C8B-B14F-4D97-AF65-F5344CB8AC3E}">
        <p14:creationId xmlns:p14="http://schemas.microsoft.com/office/powerpoint/2010/main" val="1411694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A938A5-1398-44A5-94C3-E7056C1BAC01}" type="slidenum">
              <a:rPr lang="zh-CN" altLang="en-US" smtClean="0"/>
              <a:t>61</a:t>
            </a:fld>
            <a:endParaRPr lang="zh-CN" altLang="en-US"/>
          </a:p>
        </p:txBody>
      </p:sp>
    </p:spTree>
    <p:extLst>
      <p:ext uri="{BB962C8B-B14F-4D97-AF65-F5344CB8AC3E}">
        <p14:creationId xmlns:p14="http://schemas.microsoft.com/office/powerpoint/2010/main" val="1009378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A938A5-1398-44A5-94C3-E7056C1BAC01}" type="slidenum">
              <a:rPr lang="zh-CN" altLang="en-US" smtClean="0"/>
              <a:t>62</a:t>
            </a:fld>
            <a:endParaRPr lang="zh-CN" altLang="en-US"/>
          </a:p>
        </p:txBody>
      </p:sp>
    </p:spTree>
    <p:extLst>
      <p:ext uri="{BB962C8B-B14F-4D97-AF65-F5344CB8AC3E}">
        <p14:creationId xmlns:p14="http://schemas.microsoft.com/office/powerpoint/2010/main" val="2067317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A938A5-1398-44A5-94C3-E7056C1BAC01}" type="slidenum">
              <a:rPr lang="zh-CN" altLang="en-US" smtClean="0"/>
              <a:t>63</a:t>
            </a:fld>
            <a:endParaRPr lang="zh-CN" altLang="en-US"/>
          </a:p>
        </p:txBody>
      </p:sp>
    </p:spTree>
    <p:extLst>
      <p:ext uri="{BB962C8B-B14F-4D97-AF65-F5344CB8AC3E}">
        <p14:creationId xmlns:p14="http://schemas.microsoft.com/office/powerpoint/2010/main" val="1771672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A938A5-1398-44A5-94C3-E7056C1BAC01}" type="slidenum">
              <a:rPr lang="zh-CN" altLang="en-US" smtClean="0"/>
              <a:t>64</a:t>
            </a:fld>
            <a:endParaRPr lang="zh-CN" altLang="en-US"/>
          </a:p>
        </p:txBody>
      </p:sp>
    </p:spTree>
    <p:extLst>
      <p:ext uri="{BB962C8B-B14F-4D97-AF65-F5344CB8AC3E}">
        <p14:creationId xmlns:p14="http://schemas.microsoft.com/office/powerpoint/2010/main" val="1808244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2926380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1905256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93939"/>
                </a:solidFill>
                <a:effectLst/>
                <a:latin typeface="宋体" panose="02010600030101010101" pitchFamily="2" charset="-122"/>
                <a:ea typeface="宋体" panose="02010600030101010101" pitchFamily="2" charset="-122"/>
              </a:rPr>
              <a:t>即以研究脑认知的神经原理为“主体”，研发脑重大疾病诊治新手段和脑机智能新技术为“两翼。</a:t>
            </a:r>
            <a:endParaRPr lang="en-US" altLang="zh-CN" b="0" i="0" dirty="0">
              <a:solidFill>
                <a:srgbClr val="393939"/>
              </a:solidFill>
              <a:effectLst/>
              <a:latin typeface="宋体" panose="02010600030101010101" pitchFamily="2" charset="-122"/>
              <a:ea typeface="宋体" panose="02010600030101010101" pitchFamily="2" charset="-122"/>
            </a:endParaRPr>
          </a:p>
          <a:p>
            <a:pPr algn="l"/>
            <a:r>
              <a:rPr lang="zh-CN" altLang="en-US" b="0" i="0" dirty="0">
                <a:solidFill>
                  <a:srgbClr val="393939"/>
                </a:solidFill>
                <a:effectLst/>
                <a:latin typeface="宋体" panose="02010600030101010101" pitchFamily="2" charset="-122"/>
                <a:ea typeface="宋体" panose="02010600030101010101" pitchFamily="2" charset="-122"/>
              </a:rPr>
              <a:t>脑认知原理主要解决三个层面的问题：一是大脑对外界环境的感官认知，即探究人类对外界环境的感知，如人的注意力、学习、记忆及决策制定等；二是对人类及非人灵长类自我意识的认知，通过动物模型研究人类和非人灵长类的自我意识、同情心以及意识的形成；三是对语言的认知，探究语法及广泛的句式结构，用以研究人工智能技术。</a:t>
            </a:r>
          </a:p>
          <a:p>
            <a:pPr algn="l"/>
            <a:r>
              <a:rPr lang="zh-CN" altLang="en-US" b="0" i="0" dirty="0">
                <a:solidFill>
                  <a:srgbClr val="393939"/>
                </a:solidFill>
                <a:effectLst/>
                <a:latin typeface="宋体" panose="02010600030101010101" pitchFamily="2" charset="-122"/>
                <a:ea typeface="宋体" panose="02010600030101010101" pitchFamily="2" charset="-122"/>
              </a:rPr>
              <a:t>　　在探索和治疗大脑疾病方面，攻克自闭症、上瘾、老年痴呆症、帕金森等疾病是首要目标。未来有望通过分子、影像及相关标记物，提高大脑疾病的早期诊断和干预水平，通过大脑疾病的遗传、表观遗传及病理性功能失调等方面的研究，掌握大脑疾病的发生机制。</a:t>
            </a:r>
          </a:p>
          <a:p>
            <a:pPr algn="l"/>
            <a:r>
              <a:rPr lang="zh-CN" altLang="en-US" b="0" i="0" dirty="0">
                <a:solidFill>
                  <a:srgbClr val="393939"/>
                </a:solidFill>
                <a:effectLst/>
                <a:latin typeface="宋体" panose="02010600030101010101" pitchFamily="2" charset="-122"/>
                <a:ea typeface="宋体" panose="02010600030101010101" pitchFamily="2" charset="-122"/>
              </a:rPr>
              <a:t>　　类脑研究主要应用于人工智能技术的研发，通过类人脑神经网络模型、类脑计算处理以及存储设备技术的研究，有助于开发新一代人工智能机器人。</a:t>
            </a: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2237700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93939"/>
                </a:solidFill>
                <a:effectLst/>
                <a:latin typeface="宋体" panose="02010600030101010101" pitchFamily="2" charset="-122"/>
                <a:ea typeface="宋体" panose="02010600030101010101" pitchFamily="2" charset="-122"/>
              </a:rPr>
              <a:t>即以研究脑认知的神经原理为“主体”，研发脑重大疾病诊治新手段和脑机智能新技术为“两翼。</a:t>
            </a:r>
            <a:endParaRPr lang="en-US" altLang="zh-CN" b="0" i="0" dirty="0">
              <a:solidFill>
                <a:srgbClr val="393939"/>
              </a:solidFill>
              <a:effectLst/>
              <a:latin typeface="宋体" panose="02010600030101010101" pitchFamily="2" charset="-122"/>
              <a:ea typeface="宋体" panose="02010600030101010101" pitchFamily="2" charset="-122"/>
            </a:endParaRPr>
          </a:p>
          <a:p>
            <a:pPr algn="l"/>
            <a:r>
              <a:rPr lang="zh-CN" altLang="en-US" b="0" i="0" dirty="0">
                <a:solidFill>
                  <a:srgbClr val="393939"/>
                </a:solidFill>
                <a:effectLst/>
                <a:latin typeface="宋体" panose="02010600030101010101" pitchFamily="2" charset="-122"/>
                <a:ea typeface="宋体" panose="02010600030101010101" pitchFamily="2" charset="-122"/>
              </a:rPr>
              <a:t>脑认知原理主要解决三个层面的问题：一是大脑对外界环境的感官认知，即探究人类对外界环境的感知，如人的注意力、学习、记忆及决策制定等；二是对人类及非人灵长类自我意识的认知，通过动物模型研究人类和非人灵长类的自我意识、同情心以及意识的形成；三是对语言的认知，探究语法及广泛的句式结构，用以研究人工智能技术。</a:t>
            </a:r>
          </a:p>
          <a:p>
            <a:pPr algn="l"/>
            <a:r>
              <a:rPr lang="zh-CN" altLang="en-US" b="0" i="0" dirty="0">
                <a:solidFill>
                  <a:srgbClr val="393939"/>
                </a:solidFill>
                <a:effectLst/>
                <a:latin typeface="宋体" panose="02010600030101010101" pitchFamily="2" charset="-122"/>
                <a:ea typeface="宋体" panose="02010600030101010101" pitchFamily="2" charset="-122"/>
              </a:rPr>
              <a:t>　　在探索和治疗大脑疾病方面，攻克自闭症、上瘾、老年痴呆症、帕金森等疾病是首要目标。未来有望通过分子、影像及相关标记物，提高大脑疾病的早期诊断和干预水平，通过大脑疾病的遗传、表观遗传及病理性功能失调等方面的研究，掌握大脑疾病的发生机制。</a:t>
            </a:r>
          </a:p>
          <a:p>
            <a:pPr algn="l"/>
            <a:r>
              <a:rPr lang="zh-CN" altLang="en-US" b="0" i="0" dirty="0">
                <a:solidFill>
                  <a:srgbClr val="393939"/>
                </a:solidFill>
                <a:effectLst/>
                <a:latin typeface="宋体" panose="02010600030101010101" pitchFamily="2" charset="-122"/>
                <a:ea typeface="宋体" panose="02010600030101010101" pitchFamily="2" charset="-122"/>
              </a:rPr>
              <a:t>　　类脑研究主要应用于人工智能技术的研发，通过类人脑神经网络模型、类脑计算处理以及存储设备技术的研究，有助于开发新一代人工智能机器人。</a:t>
            </a: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3941643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93939"/>
                </a:solidFill>
                <a:effectLst/>
                <a:latin typeface="宋体" panose="02010600030101010101" pitchFamily="2" charset="-122"/>
                <a:ea typeface="宋体" panose="02010600030101010101" pitchFamily="2" charset="-122"/>
              </a:rPr>
              <a:t>即以研究脑认知的神经原理为“主体”，研发脑重大疾病诊治新手段和脑机智能新技术为“两翼。</a:t>
            </a:r>
            <a:endParaRPr lang="en-US" altLang="zh-CN" b="0" i="0" dirty="0">
              <a:solidFill>
                <a:srgbClr val="393939"/>
              </a:solidFill>
              <a:effectLst/>
              <a:latin typeface="宋体" panose="02010600030101010101" pitchFamily="2" charset="-122"/>
              <a:ea typeface="宋体" panose="02010600030101010101" pitchFamily="2" charset="-122"/>
            </a:endParaRPr>
          </a:p>
          <a:p>
            <a:pPr algn="l"/>
            <a:r>
              <a:rPr lang="zh-CN" altLang="en-US" b="0" i="0" dirty="0">
                <a:solidFill>
                  <a:srgbClr val="393939"/>
                </a:solidFill>
                <a:effectLst/>
                <a:latin typeface="宋体" panose="02010600030101010101" pitchFamily="2" charset="-122"/>
                <a:ea typeface="宋体" panose="02010600030101010101" pitchFamily="2" charset="-122"/>
              </a:rPr>
              <a:t>脑认知原理主要解决三个层面的问题：一是大脑对外界环境的感官认知，即探究人类对外界环境的感知，如人的注意力、学习、记忆及决策制定等；二是对人类及非人灵长类自我意识的认知，通过动物模型研究人类和非人灵长类的自我意识、同情心以及意识的形成；三是对语言的认知，探究语法及广泛的句式结构，用以研究人工智能技术。</a:t>
            </a:r>
          </a:p>
          <a:p>
            <a:pPr algn="l"/>
            <a:r>
              <a:rPr lang="zh-CN" altLang="en-US" b="0" i="0" dirty="0">
                <a:solidFill>
                  <a:srgbClr val="393939"/>
                </a:solidFill>
                <a:effectLst/>
                <a:latin typeface="宋体" panose="02010600030101010101" pitchFamily="2" charset="-122"/>
                <a:ea typeface="宋体" panose="02010600030101010101" pitchFamily="2" charset="-122"/>
              </a:rPr>
              <a:t>　　在探索和治疗大脑疾病方面，攻克自闭症、上瘾、老年痴呆症、帕金森等疾病是首要目标。未来有望通过分子、影像及相关标记物，提高大脑疾病的早期诊断和干预水平，通过大脑疾病的遗传、表观遗传及病理性功能失调等方面的研究，掌握大脑疾病的发生机制。</a:t>
            </a:r>
          </a:p>
          <a:p>
            <a:pPr algn="l"/>
            <a:r>
              <a:rPr lang="zh-CN" altLang="en-US" b="0" i="0" dirty="0">
                <a:solidFill>
                  <a:srgbClr val="393939"/>
                </a:solidFill>
                <a:effectLst/>
                <a:latin typeface="宋体" panose="02010600030101010101" pitchFamily="2" charset="-122"/>
                <a:ea typeface="宋体" panose="02010600030101010101" pitchFamily="2" charset="-122"/>
              </a:rPr>
              <a:t>　　类脑研究主要应用于人工智能技术的研发，通过类人脑神经网络模型、类脑计算处理以及存储设备技术的研究，有助于开发新一代人工智能机器人。</a:t>
            </a: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2524444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hasCustomPrompt="1"/>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dirty="0"/>
              <a:t>类脑智能</a:t>
            </a:r>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hasCustomPrompt="1"/>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dirty="0"/>
              <a:t>神经系统</a:t>
            </a:r>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2CE469-6567-41F4-AB15-885C69B69A5A}" type="datetime1">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E653B-36DB-47A8-AFB7-546F88D3B6B7}" type="slidenum">
              <a:rPr lang="en-US" smtClean="0"/>
              <a:pPr/>
              <a:t>‹#›</a:t>
            </a:fld>
            <a:endParaRPr lang="en-US"/>
          </a:p>
        </p:txBody>
      </p:sp>
    </p:spTree>
    <p:extLst>
      <p:ext uri="{BB962C8B-B14F-4D97-AF65-F5344CB8AC3E}">
        <p14:creationId xmlns:p14="http://schemas.microsoft.com/office/powerpoint/2010/main" val="484398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hyperlink" Target="https://cloud.tencent.com/developer/article/1074686" TargetMode="Externa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3.jpg"/></Relationships>
</file>

<file path=ppt/slides/_rels/slide3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4.jpg"/><Relationship Id="rId1" Type="http://schemas.openxmlformats.org/officeDocument/2006/relationships/slideLayout" Target="../slideLayouts/slideLayout10.xml"/><Relationship Id="rId6" Type="http://schemas.openxmlformats.org/officeDocument/2006/relationships/slide" Target="slide30.xml"/><Relationship Id="rId5" Type="http://schemas.openxmlformats.org/officeDocument/2006/relationships/image" Target="../media/image66.png"/><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hyperlink" Target="https://zh.wikipedia.org/wiki/%E7%A5%9E%E7%BB%8F%E7%BD%91%E7%BB%9C"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hyperlink" Target="http://www.shb.cas.cn/kjjz2016/201607/t20160712_4639424.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75.jpg"/></Relationships>
</file>

<file path=ppt/slides/_rels/slide3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78.jpg"/><Relationship Id="rId4" Type="http://schemas.openxmlformats.org/officeDocument/2006/relationships/image" Target="../media/image77.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78.jpg"/><Relationship Id="rId4" Type="http://schemas.openxmlformats.org/officeDocument/2006/relationships/image" Target="../media/image77.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10.xml"/><Relationship Id="rId4" Type="http://schemas.openxmlformats.org/officeDocument/2006/relationships/image" Target="../media/image86.jp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7.png"/><Relationship Id="rId4"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88.jpg"/></Relationships>
</file>

<file path=ppt/slides/_rels/slide4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75.jp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2.png"/><Relationship Id="rId4"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95.jpg"/><Relationship Id="rId4" Type="http://schemas.openxmlformats.org/officeDocument/2006/relationships/image" Target="../media/image94.jpg"/></Relationships>
</file>

<file path=ppt/slides/_rels/slide5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jpeg"/><Relationship Id="rId7" Type="http://schemas.openxmlformats.org/officeDocument/2006/relationships/image" Target="../media/image106.png"/><Relationship Id="rId2" Type="http://schemas.openxmlformats.org/officeDocument/2006/relationships/image" Target="../media/image101.jpg"/><Relationship Id="rId1" Type="http://schemas.openxmlformats.org/officeDocument/2006/relationships/slideLayout" Target="../slideLayouts/slideLayout10.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jpe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image" Target="../media/image110.png"/><Relationship Id="rId4" Type="http://schemas.openxmlformats.org/officeDocument/2006/relationships/image" Target="../media/image109.jpeg"/></Relationships>
</file>

<file path=ppt/slides/_rels/slide6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114.jpe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116.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mailto:yi.hong@sjtu.edu.cn"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6.jp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0" y="2016174"/>
            <a:ext cx="12192000" cy="1060855"/>
          </a:xfrm>
        </p:spPr>
        <p:txBody>
          <a:bodyPr/>
          <a:lstStyle/>
          <a:p>
            <a:r>
              <a:rPr lang="zh-CN" altLang="en-CN" dirty="0"/>
              <a:t>脑</a:t>
            </a:r>
            <a:r>
              <a:rPr lang="zh-CN" altLang="en-US" dirty="0"/>
              <a:t>神经结构和</a:t>
            </a:r>
            <a:r>
              <a:rPr lang="zh-CN" altLang="en-US"/>
              <a:t>信息处理机制</a:t>
            </a:r>
            <a:endParaRPr lang="zh-CN" altLang="en-US" dirty="0"/>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a:xfrm>
            <a:off x="4644344" y="5266372"/>
            <a:ext cx="2903311" cy="454025"/>
          </a:xfrm>
        </p:spPr>
        <p:txBody>
          <a:bodyPr/>
          <a:lstStyle/>
          <a:p>
            <a:r>
              <a:rPr lang="en-US" altLang="zh-CN" dirty="0"/>
              <a:t>2022</a:t>
            </a:r>
            <a:r>
              <a:rPr lang="zh-CN" altLang="en-US" dirty="0"/>
              <a:t>年</a:t>
            </a:r>
            <a:r>
              <a:rPr lang="en-US" altLang="zh-CN" dirty="0"/>
              <a:t>9</a:t>
            </a:r>
            <a:r>
              <a:rPr lang="zh-CN" altLang="en-US" dirty="0"/>
              <a:t>月</a:t>
            </a:r>
            <a:r>
              <a:rPr lang="en-US" altLang="zh-CN" dirty="0"/>
              <a:t>23</a:t>
            </a:r>
            <a:r>
              <a:rPr lang="zh-CN" altLang="en-US" dirty="0"/>
              <a:t>日</a:t>
            </a: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3044825" y="4384253"/>
            <a:ext cx="6102350" cy="598488"/>
          </a:xfrm>
        </p:spPr>
        <p:txBody>
          <a:bodyPr/>
          <a:lstStyle/>
          <a:p>
            <a:r>
              <a:rPr lang="zh-CN" altLang="en-US" dirty="0"/>
              <a:t>顾磊磊，洪义</a:t>
            </a:r>
          </a:p>
        </p:txBody>
      </p:sp>
    </p:spTree>
    <p:extLst>
      <p:ext uri="{BB962C8B-B14F-4D97-AF65-F5344CB8AC3E}">
        <p14:creationId xmlns:p14="http://schemas.microsoft.com/office/powerpoint/2010/main" val="2920255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AA992-1DD1-4E2B-B4B4-44EB5784A24B}"/>
              </a:ext>
            </a:extLst>
          </p:cNvPr>
          <p:cNvSpPr>
            <a:spLocks noGrp="1"/>
          </p:cNvSpPr>
          <p:nvPr>
            <p:ph type="sldNum" sz="quarter" idx="10"/>
          </p:nvPr>
        </p:nvSpPr>
        <p:spPr/>
        <p:txBody>
          <a:bodyPr/>
          <a:lstStyle/>
          <a:p>
            <a:fld id="{6C53781C-E1F6-4315-A39D-61273F2E0596}" type="slidenum">
              <a:rPr lang="zh-CN" altLang="en-US" smtClean="0"/>
              <a:pPr/>
              <a:t>10</a:t>
            </a:fld>
            <a:endParaRPr lang="zh-CN" altLang="en-US" dirty="0"/>
          </a:p>
        </p:txBody>
      </p:sp>
      <p:sp>
        <p:nvSpPr>
          <p:cNvPr id="3" name="文本占位符 2">
            <a:extLst>
              <a:ext uri="{FF2B5EF4-FFF2-40B4-BE49-F238E27FC236}">
                <a16:creationId xmlns:a16="http://schemas.microsoft.com/office/drawing/2014/main" id="{CB29278F-9376-4622-93E9-44D31EDA7FD6}"/>
              </a:ext>
            </a:extLst>
          </p:cNvPr>
          <p:cNvSpPr>
            <a:spLocks noGrp="1"/>
          </p:cNvSpPr>
          <p:nvPr>
            <p:ph type="body" sz="quarter" idx="11"/>
          </p:nvPr>
        </p:nvSpPr>
        <p:spPr>
          <a:xfrm>
            <a:off x="1008676" y="14267"/>
            <a:ext cx="7081677" cy="598488"/>
          </a:xfrm>
        </p:spPr>
        <p:txBody>
          <a:bodyPr/>
          <a:lstStyle/>
          <a:p>
            <a:r>
              <a:rPr lang="zh-CN" altLang="en-US" dirty="0"/>
              <a:t>神经科学和类脑智领域的政策规划</a:t>
            </a:r>
          </a:p>
        </p:txBody>
      </p:sp>
      <p:sp>
        <p:nvSpPr>
          <p:cNvPr id="4" name="文本占位符 3">
            <a:extLst>
              <a:ext uri="{FF2B5EF4-FFF2-40B4-BE49-F238E27FC236}">
                <a16:creationId xmlns:a16="http://schemas.microsoft.com/office/drawing/2014/main" id="{7F66364C-ABED-4493-A0AC-ACB82722AF66}"/>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B9EDFCD3-424F-468B-82D4-1880587EBC6D}"/>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C3274B03-0EEA-4892-8903-4D7B669A251C}"/>
              </a:ext>
            </a:extLst>
          </p:cNvPr>
          <p:cNvSpPr>
            <a:spLocks noGrp="1"/>
          </p:cNvSpPr>
          <p:nvPr>
            <p:ph type="body" sz="quarter" idx="14"/>
          </p:nvPr>
        </p:nvSpPr>
        <p:spPr/>
        <p:txBody>
          <a:bodyPr/>
          <a:lstStyle/>
          <a:p>
            <a:r>
              <a:rPr lang="zh-CN" altLang="en-US" dirty="0"/>
              <a:t>美国、欧盟、日本等国家或地区的脑科学战略布局</a:t>
            </a:r>
          </a:p>
        </p:txBody>
      </p:sp>
      <p:pic>
        <p:nvPicPr>
          <p:cNvPr id="8" name="图片 7">
            <a:extLst>
              <a:ext uri="{FF2B5EF4-FFF2-40B4-BE49-F238E27FC236}">
                <a16:creationId xmlns:a16="http://schemas.microsoft.com/office/drawing/2014/main" id="{BFA32A1A-4559-4DD9-847F-886FC6798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85" y="1286897"/>
            <a:ext cx="8717249" cy="4804393"/>
          </a:xfrm>
          <a:prstGeom prst="rect">
            <a:avLst/>
          </a:prstGeom>
        </p:spPr>
      </p:pic>
      <p:pic>
        <p:nvPicPr>
          <p:cNvPr id="7" name="Picture 2" descr="奥巴马证实美军看到的UFO是真实的要求“必须认真对待”-新华网">
            <a:extLst>
              <a:ext uri="{FF2B5EF4-FFF2-40B4-BE49-F238E27FC236}">
                <a16:creationId xmlns:a16="http://schemas.microsoft.com/office/drawing/2014/main" id="{275C9681-710D-DAFF-BD4A-5DAA6D3CE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568" y="2425445"/>
            <a:ext cx="1189708" cy="709459"/>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a:extLst>
              <a:ext uri="{FF2B5EF4-FFF2-40B4-BE49-F238E27FC236}">
                <a16:creationId xmlns:a16="http://schemas.microsoft.com/office/drawing/2014/main" id="{2370C10D-0FCA-92B2-C2D3-551DE658516B}"/>
              </a:ext>
            </a:extLst>
          </p:cNvPr>
          <p:cNvSpPr/>
          <p:nvPr/>
        </p:nvSpPr>
        <p:spPr>
          <a:xfrm>
            <a:off x="10366872" y="3580482"/>
            <a:ext cx="231355" cy="253388"/>
          </a:xfrm>
          <a:prstGeom prst="ellipse">
            <a:avLst/>
          </a:prstGeom>
          <a:solidFill>
            <a:srgbClr val="FBBF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C9D4D122-A7F4-6DD4-5338-8C10D758D8AB}"/>
              </a:ext>
            </a:extLst>
          </p:cNvPr>
          <p:cNvCxnSpPr>
            <a:cxnSpLocks/>
          </p:cNvCxnSpPr>
          <p:nvPr/>
        </p:nvCxnSpPr>
        <p:spPr>
          <a:xfrm flipV="1">
            <a:off x="8325209" y="3690651"/>
            <a:ext cx="2076450" cy="16525"/>
          </a:xfrm>
          <a:prstGeom prst="line">
            <a:avLst/>
          </a:prstGeom>
          <a:ln w="50800">
            <a:solidFill>
              <a:srgbClr val="FBBF04"/>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CD3A629-B897-FD98-3616-E648869F43F3}"/>
              </a:ext>
            </a:extLst>
          </p:cNvPr>
          <p:cNvSpPr txBox="1"/>
          <p:nvPr/>
        </p:nvSpPr>
        <p:spPr>
          <a:xfrm>
            <a:off x="9690563" y="5065850"/>
            <a:ext cx="2076450" cy="1015663"/>
          </a:xfrm>
          <a:prstGeom prst="rect">
            <a:avLst/>
          </a:prstGeom>
          <a:noFill/>
        </p:spPr>
        <p:txBody>
          <a:bodyPr wrap="square" rtlCol="0">
            <a:spAutoFit/>
          </a:bodyPr>
          <a:lstStyle/>
          <a:p>
            <a:r>
              <a:rPr lang="zh-CN" altLang="en-US" sz="2000" b="1" i="0" dirty="0">
                <a:solidFill>
                  <a:srgbClr val="393939"/>
                </a:solidFill>
                <a:effectLst/>
                <a:latin typeface="宋体" panose="02010600030101010101" pitchFamily="2" charset="-122"/>
                <a:ea typeface="宋体" panose="02010600030101010101" pitchFamily="2" charset="-122"/>
              </a:rPr>
              <a:t>中国</a:t>
            </a:r>
            <a:r>
              <a:rPr lang="zh-CN" altLang="en-US" sz="2000" b="1" dirty="0">
                <a:solidFill>
                  <a:srgbClr val="393939"/>
                </a:solidFill>
                <a:latin typeface="宋体" panose="02010600030101010101" pitchFamily="2" charset="-122"/>
                <a:ea typeface="宋体" panose="02010600030101010101" pitchFamily="2" charset="-122"/>
              </a:rPr>
              <a:t>，</a:t>
            </a:r>
            <a:r>
              <a:rPr lang="zh-CN" altLang="en-US" sz="2000" b="1" i="0" dirty="0">
                <a:solidFill>
                  <a:srgbClr val="393939"/>
                </a:solidFill>
                <a:effectLst/>
                <a:latin typeface="宋体" panose="02010600030101010101" pitchFamily="2" charset="-122"/>
                <a:ea typeface="宋体" panose="02010600030101010101" pitchFamily="2" charset="-122"/>
              </a:rPr>
              <a:t>科技创新</a:t>
            </a:r>
            <a:r>
              <a:rPr lang="en-US" altLang="zh-CN" sz="2000" b="1" i="0" dirty="0">
                <a:solidFill>
                  <a:srgbClr val="393939"/>
                </a:solidFill>
                <a:effectLst/>
                <a:latin typeface="宋体" panose="02010600030101010101" pitchFamily="2" charset="-122"/>
                <a:ea typeface="宋体" panose="02010600030101010101" pitchFamily="2" charset="-122"/>
              </a:rPr>
              <a:t>2030—</a:t>
            </a:r>
            <a:r>
              <a:rPr lang="zh-CN" altLang="en-US" sz="2000" b="1" i="0" dirty="0">
                <a:solidFill>
                  <a:srgbClr val="393939"/>
                </a:solidFill>
                <a:effectLst/>
                <a:latin typeface="宋体" panose="02010600030101010101" pitchFamily="2" charset="-122"/>
                <a:ea typeface="宋体" panose="02010600030101010101" pitchFamily="2" charset="-122"/>
              </a:rPr>
              <a:t>重大项目，“一体两翼”</a:t>
            </a:r>
            <a:endParaRPr lang="zh-CN" altLang="en-US" sz="2000" b="1" dirty="0"/>
          </a:p>
        </p:txBody>
      </p:sp>
      <p:sp>
        <p:nvSpPr>
          <p:cNvPr id="18" name="文本框 17">
            <a:extLst>
              <a:ext uri="{FF2B5EF4-FFF2-40B4-BE49-F238E27FC236}">
                <a16:creationId xmlns:a16="http://schemas.microsoft.com/office/drawing/2014/main" id="{C6542C6D-3AEA-B66A-4369-0EAE08151E7C}"/>
              </a:ext>
            </a:extLst>
          </p:cNvPr>
          <p:cNvSpPr txBox="1"/>
          <p:nvPr/>
        </p:nvSpPr>
        <p:spPr>
          <a:xfrm>
            <a:off x="10155524" y="4087014"/>
            <a:ext cx="1566698" cy="400110"/>
          </a:xfrm>
          <a:prstGeom prst="rect">
            <a:avLst/>
          </a:prstGeom>
          <a:noFill/>
        </p:spPr>
        <p:txBody>
          <a:bodyPr wrap="square" rtlCol="0">
            <a:spAutoFit/>
          </a:bodyPr>
          <a:lstStyle/>
          <a:p>
            <a:r>
              <a:rPr lang="en-US" altLang="zh-CN" sz="2000" b="1" i="0" dirty="0">
                <a:solidFill>
                  <a:srgbClr val="393939"/>
                </a:solidFill>
                <a:effectLst/>
                <a:latin typeface="宋体" panose="02010600030101010101" pitchFamily="2" charset="-122"/>
                <a:ea typeface="宋体" panose="02010600030101010101" pitchFamily="2" charset="-122"/>
              </a:rPr>
              <a:t>2016</a:t>
            </a:r>
            <a:endParaRPr lang="zh-CN" altLang="en-US" sz="2000" b="1" dirty="0"/>
          </a:p>
        </p:txBody>
      </p:sp>
      <p:pic>
        <p:nvPicPr>
          <p:cNvPr id="2050" name="Picture 2" descr="中华人民共和国国旗_中国政府网">
            <a:extLst>
              <a:ext uri="{FF2B5EF4-FFF2-40B4-BE49-F238E27FC236}">
                <a16:creationId xmlns:a16="http://schemas.microsoft.com/office/drawing/2014/main" id="{47B83114-B02C-01B9-5AD4-2DE84338A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0542" y="4412596"/>
            <a:ext cx="1069549" cy="71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31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AA992-1DD1-4E2B-B4B4-44EB5784A24B}"/>
              </a:ext>
            </a:extLst>
          </p:cNvPr>
          <p:cNvSpPr>
            <a:spLocks noGrp="1"/>
          </p:cNvSpPr>
          <p:nvPr>
            <p:ph type="sldNum" sz="quarter" idx="10"/>
          </p:nvPr>
        </p:nvSpPr>
        <p:spPr/>
        <p:txBody>
          <a:bodyPr/>
          <a:lstStyle/>
          <a:p>
            <a:fld id="{6C53781C-E1F6-4315-A39D-61273F2E0596}" type="slidenum">
              <a:rPr lang="zh-CN" altLang="en-US" smtClean="0"/>
              <a:pPr/>
              <a:t>11</a:t>
            </a:fld>
            <a:endParaRPr lang="zh-CN" altLang="en-US" dirty="0"/>
          </a:p>
        </p:txBody>
      </p:sp>
      <p:sp>
        <p:nvSpPr>
          <p:cNvPr id="3" name="文本占位符 2">
            <a:extLst>
              <a:ext uri="{FF2B5EF4-FFF2-40B4-BE49-F238E27FC236}">
                <a16:creationId xmlns:a16="http://schemas.microsoft.com/office/drawing/2014/main" id="{CB29278F-9376-4622-93E9-44D31EDA7FD6}"/>
              </a:ext>
            </a:extLst>
          </p:cNvPr>
          <p:cNvSpPr>
            <a:spLocks noGrp="1"/>
          </p:cNvSpPr>
          <p:nvPr>
            <p:ph type="body" sz="quarter" idx="11"/>
          </p:nvPr>
        </p:nvSpPr>
        <p:spPr/>
        <p:txBody>
          <a:bodyPr/>
          <a:lstStyle/>
          <a:p>
            <a:r>
              <a:rPr lang="zh-CN" altLang="en-US" dirty="0"/>
              <a:t>神经科学和类脑智领域的政策规划</a:t>
            </a:r>
          </a:p>
        </p:txBody>
      </p:sp>
      <p:sp>
        <p:nvSpPr>
          <p:cNvPr id="4" name="文本占位符 3">
            <a:extLst>
              <a:ext uri="{FF2B5EF4-FFF2-40B4-BE49-F238E27FC236}">
                <a16:creationId xmlns:a16="http://schemas.microsoft.com/office/drawing/2014/main" id="{7F66364C-ABED-4493-A0AC-ACB82722AF66}"/>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B9EDFCD3-424F-468B-82D4-1880587EBC6D}"/>
              </a:ext>
            </a:extLst>
          </p:cNvPr>
          <p:cNvSpPr>
            <a:spLocks noGrp="1"/>
          </p:cNvSpPr>
          <p:nvPr>
            <p:ph type="body" sz="quarter" idx="13"/>
          </p:nvPr>
        </p:nvSpPr>
        <p:spPr/>
        <p:txBody>
          <a:bodyPr/>
          <a:lstStyle/>
          <a:p>
            <a:endParaRPr lang="zh-CN" altLang="en-US"/>
          </a:p>
        </p:txBody>
      </p:sp>
      <p:pic>
        <p:nvPicPr>
          <p:cNvPr id="14" name="图片 13">
            <a:extLst>
              <a:ext uri="{FF2B5EF4-FFF2-40B4-BE49-F238E27FC236}">
                <a16:creationId xmlns:a16="http://schemas.microsoft.com/office/drawing/2014/main" id="{30EA7135-58AA-BA87-D3A0-DD9B26252E0E}"/>
              </a:ext>
            </a:extLst>
          </p:cNvPr>
          <p:cNvPicPr>
            <a:picLocks noChangeAspect="1"/>
          </p:cNvPicPr>
          <p:nvPr/>
        </p:nvPicPr>
        <p:blipFill rotWithShape="1">
          <a:blip r:embed="rId3"/>
          <a:srcRect l="18316" t="11250" r="3386" b="7916"/>
          <a:stretch/>
        </p:blipFill>
        <p:spPr>
          <a:xfrm>
            <a:off x="278451" y="1221185"/>
            <a:ext cx="7189149" cy="4638675"/>
          </a:xfrm>
          <a:prstGeom prst="rect">
            <a:avLst/>
          </a:prstGeom>
        </p:spPr>
      </p:pic>
      <p:pic>
        <p:nvPicPr>
          <p:cNvPr id="17" name="图片 16">
            <a:extLst>
              <a:ext uri="{FF2B5EF4-FFF2-40B4-BE49-F238E27FC236}">
                <a16:creationId xmlns:a16="http://schemas.microsoft.com/office/drawing/2014/main" id="{D2B35A1F-0E64-5EDC-543F-97289397B158}"/>
              </a:ext>
            </a:extLst>
          </p:cNvPr>
          <p:cNvPicPr>
            <a:picLocks noChangeAspect="1"/>
          </p:cNvPicPr>
          <p:nvPr/>
        </p:nvPicPr>
        <p:blipFill rotWithShape="1">
          <a:blip r:embed="rId4"/>
          <a:srcRect l="23698" t="26111" r="21354" b="9364"/>
          <a:stretch/>
        </p:blipFill>
        <p:spPr>
          <a:xfrm>
            <a:off x="7467600" y="743289"/>
            <a:ext cx="4629150" cy="3397511"/>
          </a:xfrm>
          <a:prstGeom prst="rect">
            <a:avLst/>
          </a:prstGeom>
        </p:spPr>
      </p:pic>
      <p:pic>
        <p:nvPicPr>
          <p:cNvPr id="20" name="图片 19">
            <a:extLst>
              <a:ext uri="{FF2B5EF4-FFF2-40B4-BE49-F238E27FC236}">
                <a16:creationId xmlns:a16="http://schemas.microsoft.com/office/drawing/2014/main" id="{26A1F508-EA09-CEF3-0069-55BAC7F72169}"/>
              </a:ext>
            </a:extLst>
          </p:cNvPr>
          <p:cNvPicPr>
            <a:picLocks noChangeAspect="1"/>
          </p:cNvPicPr>
          <p:nvPr/>
        </p:nvPicPr>
        <p:blipFill rotWithShape="1">
          <a:blip r:embed="rId5"/>
          <a:srcRect l="27952" t="26111" r="22483" b="32804"/>
          <a:stretch/>
        </p:blipFill>
        <p:spPr>
          <a:xfrm>
            <a:off x="7677150" y="4241944"/>
            <a:ext cx="4151344" cy="2150649"/>
          </a:xfrm>
          <a:prstGeom prst="rect">
            <a:avLst/>
          </a:prstGeom>
        </p:spPr>
      </p:pic>
      <p:sp>
        <p:nvSpPr>
          <p:cNvPr id="21" name="矩形 20">
            <a:extLst>
              <a:ext uri="{FF2B5EF4-FFF2-40B4-BE49-F238E27FC236}">
                <a16:creationId xmlns:a16="http://schemas.microsoft.com/office/drawing/2014/main" id="{24EE8002-4236-2736-7FAF-2F7E3B4BAD16}"/>
              </a:ext>
            </a:extLst>
          </p:cNvPr>
          <p:cNvSpPr/>
          <p:nvPr/>
        </p:nvSpPr>
        <p:spPr>
          <a:xfrm>
            <a:off x="7800975" y="5486400"/>
            <a:ext cx="3857625" cy="828675"/>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3635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AA992-1DD1-4E2B-B4B4-44EB5784A24B}"/>
              </a:ext>
            </a:extLst>
          </p:cNvPr>
          <p:cNvSpPr>
            <a:spLocks noGrp="1"/>
          </p:cNvSpPr>
          <p:nvPr>
            <p:ph type="sldNum" sz="quarter" idx="10"/>
          </p:nvPr>
        </p:nvSpPr>
        <p:spPr/>
        <p:txBody>
          <a:bodyPr/>
          <a:lstStyle/>
          <a:p>
            <a:fld id="{6C53781C-E1F6-4315-A39D-61273F2E0596}" type="slidenum">
              <a:rPr lang="zh-CN" altLang="en-US" smtClean="0"/>
              <a:pPr/>
              <a:t>12</a:t>
            </a:fld>
            <a:endParaRPr lang="zh-CN" altLang="en-US" dirty="0"/>
          </a:p>
        </p:txBody>
      </p:sp>
      <p:sp>
        <p:nvSpPr>
          <p:cNvPr id="3" name="文本占位符 2">
            <a:extLst>
              <a:ext uri="{FF2B5EF4-FFF2-40B4-BE49-F238E27FC236}">
                <a16:creationId xmlns:a16="http://schemas.microsoft.com/office/drawing/2014/main" id="{CB29278F-9376-4622-93E9-44D31EDA7FD6}"/>
              </a:ext>
            </a:extLst>
          </p:cNvPr>
          <p:cNvSpPr>
            <a:spLocks noGrp="1"/>
          </p:cNvSpPr>
          <p:nvPr>
            <p:ph type="body" sz="quarter" idx="11"/>
          </p:nvPr>
        </p:nvSpPr>
        <p:spPr/>
        <p:txBody>
          <a:bodyPr/>
          <a:lstStyle/>
          <a:p>
            <a:r>
              <a:rPr lang="zh-CN" altLang="en-US" dirty="0"/>
              <a:t>神经科学和类脑智领域的政策规划</a:t>
            </a:r>
          </a:p>
        </p:txBody>
      </p:sp>
      <p:sp>
        <p:nvSpPr>
          <p:cNvPr id="4" name="文本占位符 3">
            <a:extLst>
              <a:ext uri="{FF2B5EF4-FFF2-40B4-BE49-F238E27FC236}">
                <a16:creationId xmlns:a16="http://schemas.microsoft.com/office/drawing/2014/main" id="{7F66364C-ABED-4493-A0AC-ACB82722AF66}"/>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B9EDFCD3-424F-468B-82D4-1880587EBC6D}"/>
              </a:ext>
            </a:extLst>
          </p:cNvPr>
          <p:cNvSpPr>
            <a:spLocks noGrp="1"/>
          </p:cNvSpPr>
          <p:nvPr>
            <p:ph type="body" sz="quarter" idx="13"/>
          </p:nvPr>
        </p:nvSpPr>
        <p:spPr/>
        <p:txBody>
          <a:bodyPr/>
          <a:lstStyle/>
          <a:p>
            <a:endParaRPr lang="zh-CN" altLang="en-US"/>
          </a:p>
        </p:txBody>
      </p:sp>
      <p:sp>
        <p:nvSpPr>
          <p:cNvPr id="13" name="文本占位符 5">
            <a:extLst>
              <a:ext uri="{FF2B5EF4-FFF2-40B4-BE49-F238E27FC236}">
                <a16:creationId xmlns:a16="http://schemas.microsoft.com/office/drawing/2014/main" id="{026E15AC-48A8-352E-DCBE-DC0C48C0CC84}"/>
              </a:ext>
            </a:extLst>
          </p:cNvPr>
          <p:cNvSpPr txBox="1">
            <a:spLocks/>
          </p:cNvSpPr>
          <p:nvPr/>
        </p:nvSpPr>
        <p:spPr>
          <a:xfrm>
            <a:off x="426228" y="909585"/>
            <a:ext cx="11568144" cy="4765791"/>
          </a:xfrm>
          <a:prstGeom prst="rect">
            <a:avLst/>
          </a:prstGeom>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地区神经科学及类脑智能项目</a:t>
            </a:r>
            <a:endParaRPr lang="en-US" altLang="zh-CN" dirty="0"/>
          </a:p>
          <a:p>
            <a:pPr lvl="2"/>
            <a:r>
              <a:rPr lang="zh-CN" altLang="en-US" dirty="0"/>
              <a:t>复旦大学脑科学研究院（</a:t>
            </a:r>
            <a:r>
              <a:rPr lang="en-US" altLang="zh-CN" dirty="0"/>
              <a:t>2006.4</a:t>
            </a:r>
            <a:r>
              <a:rPr lang="zh-CN" altLang="en-US" dirty="0"/>
              <a:t>）</a:t>
            </a:r>
            <a:endParaRPr lang="en-US" altLang="zh-CN" dirty="0"/>
          </a:p>
          <a:p>
            <a:pPr lvl="2"/>
            <a:r>
              <a:rPr lang="zh-CN" altLang="en-US" dirty="0"/>
              <a:t>中科院神经科学研究所，脑科学与智能技术卓越创新中心（“脑智卓越创新中心”，</a:t>
            </a:r>
            <a:r>
              <a:rPr lang="en-US" altLang="zh-CN" dirty="0"/>
              <a:t>2014</a:t>
            </a:r>
            <a:r>
              <a:rPr lang="zh-CN" altLang="en-US" dirty="0"/>
              <a:t>）</a:t>
            </a:r>
            <a:endParaRPr lang="en-US" altLang="zh-CN" dirty="0"/>
          </a:p>
          <a:p>
            <a:pPr lvl="2"/>
            <a:r>
              <a:rPr lang="zh-CN" altLang="en-US" dirty="0"/>
              <a:t>同济大学脑与脊髓临床研究中心</a:t>
            </a:r>
            <a:endParaRPr lang="en-US" altLang="zh-CN" dirty="0"/>
          </a:p>
          <a:p>
            <a:pPr lvl="2"/>
            <a:r>
              <a:rPr lang="zh-CN" altLang="en-US" dirty="0"/>
              <a:t>北京脑科学与类脑研究中心（“北京脑科学中心”，</a:t>
            </a:r>
            <a:r>
              <a:rPr lang="en-US" altLang="zh-CN" dirty="0"/>
              <a:t>2018.3.22</a:t>
            </a:r>
            <a:r>
              <a:rPr lang="zh-CN" altLang="en-US" dirty="0"/>
              <a:t>，北京市科学技术委员会）</a:t>
            </a:r>
            <a:endParaRPr lang="en-US" altLang="zh-CN" dirty="0"/>
          </a:p>
          <a:p>
            <a:pPr lvl="2"/>
            <a:r>
              <a:rPr lang="zh-CN" altLang="en-US" dirty="0"/>
              <a:t>上海脑科学与类脑研究中心（</a:t>
            </a:r>
            <a:r>
              <a:rPr lang="en-US" altLang="zh-CN" dirty="0"/>
              <a:t>2018.5.14</a:t>
            </a:r>
            <a:r>
              <a:rPr lang="zh-CN" altLang="en-US" dirty="0"/>
              <a:t>，上海市政府</a:t>
            </a:r>
            <a:r>
              <a:rPr lang="en-US" altLang="zh-CN" dirty="0"/>
              <a:t>)</a:t>
            </a:r>
          </a:p>
          <a:p>
            <a:pPr lvl="2"/>
            <a:r>
              <a:rPr lang="zh-CN" altLang="en-US" dirty="0"/>
              <a:t>复旦大学“脑科学前沿科学中心”（</a:t>
            </a:r>
            <a:r>
              <a:rPr lang="en-US" altLang="zh-CN" dirty="0"/>
              <a:t>2018.4.11</a:t>
            </a:r>
            <a:r>
              <a:rPr lang="zh-CN" altLang="en-US" dirty="0"/>
              <a:t>，教育部批准，国家“珠峰计划”首个）</a:t>
            </a:r>
            <a:endParaRPr lang="en-US" altLang="zh-CN" dirty="0"/>
          </a:p>
          <a:p>
            <a:pPr lvl="2"/>
            <a:r>
              <a:rPr lang="zh-CN" altLang="en-US" dirty="0"/>
              <a:t>浙江大学脑与脑机融合前沿科学中心（</a:t>
            </a:r>
            <a:r>
              <a:rPr lang="en-US" altLang="zh-CN" dirty="0"/>
              <a:t>2018.10.26</a:t>
            </a:r>
            <a:r>
              <a:rPr lang="zh-CN" altLang="en-US" dirty="0"/>
              <a:t>，教育部成立）</a:t>
            </a:r>
            <a:endParaRPr lang="en-US" altLang="zh-CN" dirty="0"/>
          </a:p>
          <a:p>
            <a:r>
              <a:rPr lang="en-US" altLang="zh-CN" dirty="0"/>
              <a:t>IDG</a:t>
            </a:r>
            <a:r>
              <a:rPr lang="zh-CN" altLang="en-US" dirty="0"/>
              <a:t>（</a:t>
            </a:r>
            <a:r>
              <a:rPr lang="en-US" altLang="zh-CN" dirty="0"/>
              <a:t>International Data Group</a:t>
            </a:r>
            <a:r>
              <a:rPr lang="zh-CN" altLang="en-US" dirty="0"/>
              <a:t>）麦戈文脑科学研究院与国内四个单位联合建院</a:t>
            </a:r>
            <a:endParaRPr lang="en-US" altLang="zh-CN" dirty="0"/>
          </a:p>
          <a:p>
            <a:pPr marL="914400" lvl="2" indent="0">
              <a:buNone/>
            </a:pPr>
            <a:endParaRPr lang="en-US" altLang="zh-CN" dirty="0"/>
          </a:p>
        </p:txBody>
      </p:sp>
      <p:pic>
        <p:nvPicPr>
          <p:cNvPr id="20" name="图片 19">
            <a:extLst>
              <a:ext uri="{FF2B5EF4-FFF2-40B4-BE49-F238E27FC236}">
                <a16:creationId xmlns:a16="http://schemas.microsoft.com/office/drawing/2014/main" id="{D6268389-331E-BD46-82F7-636ADC7777D9}"/>
              </a:ext>
            </a:extLst>
          </p:cNvPr>
          <p:cNvPicPr>
            <a:picLocks noChangeAspect="1"/>
          </p:cNvPicPr>
          <p:nvPr/>
        </p:nvPicPr>
        <p:blipFill rotWithShape="1">
          <a:blip r:embed="rId4"/>
          <a:srcRect l="37065" t="9363" r="39157" b="76683"/>
          <a:stretch/>
        </p:blipFill>
        <p:spPr>
          <a:xfrm>
            <a:off x="7333303" y="4848016"/>
            <a:ext cx="3776193" cy="1385055"/>
          </a:xfrm>
          <a:prstGeom prst="rect">
            <a:avLst/>
          </a:prstGeom>
        </p:spPr>
      </p:pic>
      <p:pic>
        <p:nvPicPr>
          <p:cNvPr id="3074" name="Picture 2">
            <a:extLst>
              <a:ext uri="{FF2B5EF4-FFF2-40B4-BE49-F238E27FC236}">
                <a16:creationId xmlns:a16="http://schemas.microsoft.com/office/drawing/2014/main" id="{8728A714-4154-516E-E3C7-B53FEEBCD1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399" y="4938155"/>
            <a:ext cx="1369667" cy="1369667"/>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6E28EEDD-AFF0-D933-98E6-0D1C857EA051}"/>
              </a:ext>
            </a:extLst>
          </p:cNvPr>
          <p:cNvPicPr>
            <a:picLocks noChangeAspect="1"/>
          </p:cNvPicPr>
          <p:nvPr/>
        </p:nvPicPr>
        <p:blipFill>
          <a:blip r:embed="rId6"/>
          <a:stretch>
            <a:fillRect/>
          </a:stretch>
        </p:blipFill>
        <p:spPr>
          <a:xfrm>
            <a:off x="3496818" y="4848017"/>
            <a:ext cx="1459805" cy="1459805"/>
          </a:xfrm>
          <a:prstGeom prst="rect">
            <a:avLst/>
          </a:prstGeom>
        </p:spPr>
      </p:pic>
      <p:pic>
        <p:nvPicPr>
          <p:cNvPr id="3078" name="Picture 6" descr="复旦大学- 维基百科，自由的百科全书">
            <a:extLst>
              <a:ext uri="{FF2B5EF4-FFF2-40B4-BE49-F238E27FC236}">
                <a16:creationId xmlns:a16="http://schemas.microsoft.com/office/drawing/2014/main" id="{E423139F-704E-4237-8C07-281FC226B5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2746" y="4882668"/>
            <a:ext cx="1459805" cy="145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286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a:xfrm>
            <a:off x="1559537" y="3241278"/>
            <a:ext cx="4850788" cy="598488"/>
          </a:xfrm>
        </p:spPr>
        <p:txBody>
          <a:bodyPr/>
          <a:lstStyle/>
          <a:p>
            <a:r>
              <a:rPr lang="zh-CN" altLang="en-US" sz="6000" dirty="0">
                <a:solidFill>
                  <a:schemeClr val="tx1"/>
                </a:solidFill>
              </a:rPr>
              <a:t>神经系统基础</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dirty="0"/>
          </a:p>
        </p:txBody>
      </p:sp>
      <p:sp>
        <p:nvSpPr>
          <p:cNvPr id="16" name="灯片编号占位符 15">
            <a:extLst>
              <a:ext uri="{FF2B5EF4-FFF2-40B4-BE49-F238E27FC236}">
                <a16:creationId xmlns:a16="http://schemas.microsoft.com/office/drawing/2014/main" id="{1F62ECC2-5CC3-7748-BC5F-93F8B5E7CF9B}"/>
              </a:ext>
            </a:extLst>
          </p:cNvPr>
          <p:cNvSpPr>
            <a:spLocks noGrp="1"/>
          </p:cNvSpPr>
          <p:nvPr>
            <p:ph type="sldNum" sz="quarter" idx="10"/>
          </p:nvPr>
        </p:nvSpPr>
        <p:spPr/>
        <p:txBody>
          <a:bodyPr/>
          <a:lstStyle/>
          <a:p>
            <a:fld id="{6C53781C-E1F6-4315-A39D-61273F2E0596}" type="slidenum">
              <a:rPr lang="zh-CN" altLang="en-US" smtClean="0"/>
              <a:pPr/>
              <a:t>13</a:t>
            </a:fld>
            <a:endParaRPr lang="zh-CN" altLang="en-US" dirty="0"/>
          </a:p>
        </p:txBody>
      </p:sp>
      <p:pic>
        <p:nvPicPr>
          <p:cNvPr id="4098" name="Picture 2">
            <a:extLst>
              <a:ext uri="{FF2B5EF4-FFF2-40B4-BE49-F238E27FC236}">
                <a16:creationId xmlns:a16="http://schemas.microsoft.com/office/drawing/2014/main" id="{4F220F35-DA16-E4CD-AC1D-B0D72130AA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66"/>
          <a:stretch/>
        </p:blipFill>
        <p:spPr bwMode="auto">
          <a:xfrm>
            <a:off x="7113238" y="767286"/>
            <a:ext cx="3519225" cy="567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992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神经系统</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dirty="0"/>
          </a:p>
        </p:txBody>
      </p:sp>
      <p:sp>
        <p:nvSpPr>
          <p:cNvPr id="16" name="灯片编号占位符 15">
            <a:extLst>
              <a:ext uri="{FF2B5EF4-FFF2-40B4-BE49-F238E27FC236}">
                <a16:creationId xmlns:a16="http://schemas.microsoft.com/office/drawing/2014/main" id="{1F62ECC2-5CC3-7748-BC5F-93F8B5E7CF9B}"/>
              </a:ext>
            </a:extLst>
          </p:cNvPr>
          <p:cNvSpPr>
            <a:spLocks noGrp="1"/>
          </p:cNvSpPr>
          <p:nvPr>
            <p:ph type="sldNum" sz="quarter" idx="10"/>
          </p:nvPr>
        </p:nvSpPr>
        <p:spPr/>
        <p:txBody>
          <a:bodyPr/>
          <a:lstStyle/>
          <a:p>
            <a:fld id="{6C53781C-E1F6-4315-A39D-61273F2E0596}" type="slidenum">
              <a:rPr lang="zh-CN" altLang="en-US" smtClean="0"/>
              <a:pPr/>
              <a:t>14</a:t>
            </a:fld>
            <a:endParaRPr lang="zh-CN" altLang="en-US" dirty="0"/>
          </a:p>
        </p:txBody>
      </p:sp>
      <p:sp>
        <p:nvSpPr>
          <p:cNvPr id="23" name="Content Placeholder 5">
            <a:extLst>
              <a:ext uri="{FF2B5EF4-FFF2-40B4-BE49-F238E27FC236}">
                <a16:creationId xmlns:a16="http://schemas.microsoft.com/office/drawing/2014/main" id="{D9350A80-74F9-4A48-9445-E50CA4D696E0}"/>
              </a:ext>
            </a:extLst>
          </p:cNvPr>
          <p:cNvSpPr>
            <a:spLocks noGrp="1"/>
          </p:cNvSpPr>
          <p:nvPr>
            <p:ph type="body" sz="quarter" idx="14"/>
          </p:nvPr>
        </p:nvSpPr>
        <p:spPr>
          <a:xfrm>
            <a:off x="235744" y="847615"/>
            <a:ext cx="11568112" cy="5162769"/>
          </a:xfrm>
        </p:spPr>
        <p:txBody>
          <a:bodyPr>
            <a:normAutofit/>
          </a:bodyPr>
          <a:lstStyle/>
          <a:p>
            <a:r>
              <a:rPr lang="zh-CN" altLang="en-US" sz="2100" dirty="0">
                <a:latin typeface="+mn-ea"/>
              </a:rPr>
              <a:t>神经系统可分为中枢神经系统（</a:t>
            </a:r>
            <a:r>
              <a:rPr lang="en-US" altLang="zh-CN" sz="2100" dirty="0">
                <a:latin typeface="+mn-ea"/>
              </a:rPr>
              <a:t>central nervous system, CNS</a:t>
            </a:r>
            <a:r>
              <a:rPr lang="zh-CN" altLang="en-US" sz="2100" dirty="0">
                <a:latin typeface="+mn-ea"/>
              </a:rPr>
              <a:t>）和周围神经系统（</a:t>
            </a:r>
            <a:r>
              <a:rPr lang="en-US" altLang="zh-CN" sz="2100" dirty="0">
                <a:latin typeface="+mn-ea"/>
              </a:rPr>
              <a:t>peripheral nervous system, PNS</a:t>
            </a:r>
            <a:r>
              <a:rPr lang="zh-CN" altLang="en-US" sz="2100" dirty="0">
                <a:latin typeface="+mn-ea"/>
              </a:rPr>
              <a:t>）</a:t>
            </a:r>
            <a:endParaRPr lang="en-US" altLang="zh-CN" sz="2100" dirty="0">
              <a:latin typeface="+mn-ea"/>
            </a:endParaRPr>
          </a:p>
          <a:p>
            <a:pPr lvl="1"/>
            <a:r>
              <a:rPr lang="zh-CN" altLang="en-US" sz="2100" dirty="0">
                <a:latin typeface="+mn-ea"/>
              </a:rPr>
              <a:t>脊椎动物的</a:t>
            </a:r>
            <a:r>
              <a:rPr lang="en-US" altLang="zh-CN" sz="2100" dirty="0">
                <a:latin typeface="+mn-ea"/>
              </a:rPr>
              <a:t>CNS</a:t>
            </a:r>
            <a:r>
              <a:rPr lang="zh-CN" altLang="en-US" sz="2100" dirty="0">
                <a:latin typeface="+mn-ea"/>
              </a:rPr>
              <a:t>包括脑（</a:t>
            </a:r>
            <a:r>
              <a:rPr lang="en-US" altLang="zh-CN" sz="2100" dirty="0">
                <a:latin typeface="+mn-ea"/>
              </a:rPr>
              <a:t>brain</a:t>
            </a:r>
            <a:r>
              <a:rPr lang="zh-CN" altLang="en-US" sz="2100" dirty="0">
                <a:latin typeface="+mn-ea"/>
              </a:rPr>
              <a:t>）和脊髓（</a:t>
            </a:r>
            <a:r>
              <a:rPr lang="en-US" altLang="zh-CN" sz="2100" dirty="0">
                <a:latin typeface="+mn-ea"/>
              </a:rPr>
              <a:t>spinal cord</a:t>
            </a:r>
            <a:r>
              <a:rPr lang="zh-CN" altLang="en-US" sz="2100" dirty="0">
                <a:latin typeface="+mn-ea"/>
              </a:rPr>
              <a:t>）</a:t>
            </a:r>
            <a:endParaRPr lang="en-US" altLang="zh-CN" sz="2100" dirty="0">
              <a:latin typeface="+mn-ea"/>
            </a:endParaRPr>
          </a:p>
          <a:p>
            <a:pPr lvl="1"/>
            <a:r>
              <a:rPr lang="en-US" altLang="zh-CN" sz="2100" dirty="0">
                <a:latin typeface="+mn-ea"/>
              </a:rPr>
              <a:t>PNS</a:t>
            </a:r>
            <a:r>
              <a:rPr lang="zh-CN" altLang="en-US" sz="2100" dirty="0">
                <a:latin typeface="+mn-ea"/>
              </a:rPr>
              <a:t>包括联结</a:t>
            </a:r>
            <a:r>
              <a:rPr lang="en-US" altLang="zh-CN" sz="2100" dirty="0">
                <a:latin typeface="+mn-ea"/>
              </a:rPr>
              <a:t>CNS</a:t>
            </a:r>
            <a:r>
              <a:rPr lang="zh-CN" altLang="en-US" sz="2100" dirty="0">
                <a:latin typeface="+mn-ea"/>
              </a:rPr>
              <a:t>中的脑干、脊髓与身体和内部器官的神经（</a:t>
            </a:r>
            <a:r>
              <a:rPr lang="en-US" altLang="zh-CN" sz="2100" dirty="0">
                <a:latin typeface="+mn-ea"/>
              </a:rPr>
              <a:t>nerve</a:t>
            </a:r>
            <a:r>
              <a:rPr lang="zh-CN" altLang="en-US" sz="2100" dirty="0">
                <a:latin typeface="+mn-ea"/>
              </a:rPr>
              <a:t>，离散的轴突束），以及在脑和脊髓之外独立的神经节（</a:t>
            </a:r>
            <a:r>
              <a:rPr lang="en-US" altLang="zh-CN" sz="2100" dirty="0" err="1">
                <a:latin typeface="+mn-ea"/>
              </a:rPr>
              <a:t>ganglian</a:t>
            </a:r>
            <a:r>
              <a:rPr lang="zh-CN" altLang="en-US" sz="2100" dirty="0">
                <a:latin typeface="+mn-ea"/>
              </a:rPr>
              <a:t>，神经元的集群）</a:t>
            </a:r>
            <a:endParaRPr lang="en-US" altLang="zh-CN" sz="2100" dirty="0">
              <a:latin typeface="+mn-ea"/>
            </a:endParaRPr>
          </a:p>
        </p:txBody>
      </p:sp>
      <p:pic>
        <p:nvPicPr>
          <p:cNvPr id="10" name="图片 9">
            <a:extLst>
              <a:ext uri="{FF2B5EF4-FFF2-40B4-BE49-F238E27FC236}">
                <a16:creationId xmlns:a16="http://schemas.microsoft.com/office/drawing/2014/main" id="{B73ACB64-7909-4202-AAE3-D5CC7275D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54" y="3378043"/>
            <a:ext cx="2870348" cy="3060857"/>
          </a:xfrm>
          <a:prstGeom prst="rect">
            <a:avLst/>
          </a:prstGeom>
        </p:spPr>
      </p:pic>
      <p:pic>
        <p:nvPicPr>
          <p:cNvPr id="12" name="图片 11">
            <a:extLst>
              <a:ext uri="{FF2B5EF4-FFF2-40B4-BE49-F238E27FC236}">
                <a16:creationId xmlns:a16="http://schemas.microsoft.com/office/drawing/2014/main" id="{2A34AC22-54EE-4ECC-81B9-C15495597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442" y="3276424"/>
            <a:ext cx="2546822" cy="3128788"/>
          </a:xfrm>
          <a:prstGeom prst="rect">
            <a:avLst/>
          </a:prstGeom>
        </p:spPr>
      </p:pic>
      <p:pic>
        <p:nvPicPr>
          <p:cNvPr id="14" name="图片 13">
            <a:extLst>
              <a:ext uri="{FF2B5EF4-FFF2-40B4-BE49-F238E27FC236}">
                <a16:creationId xmlns:a16="http://schemas.microsoft.com/office/drawing/2014/main" id="{327D7CF2-DC3A-4984-9420-DD7D1663A5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3804" y="3758970"/>
            <a:ext cx="4512251" cy="2139892"/>
          </a:xfrm>
          <a:prstGeom prst="rect">
            <a:avLst/>
          </a:prstGeom>
        </p:spPr>
      </p:pic>
    </p:spTree>
    <p:extLst>
      <p:ext uri="{BB962C8B-B14F-4D97-AF65-F5344CB8AC3E}">
        <p14:creationId xmlns:p14="http://schemas.microsoft.com/office/powerpoint/2010/main" val="2560308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18106E-3014-4A74-811C-AC068A266707}"/>
              </a:ext>
            </a:extLst>
          </p:cNvPr>
          <p:cNvSpPr>
            <a:spLocks noGrp="1"/>
          </p:cNvSpPr>
          <p:nvPr>
            <p:ph type="sldNum" sz="quarter" idx="10"/>
          </p:nvPr>
        </p:nvSpPr>
        <p:spPr/>
        <p:txBody>
          <a:bodyPr/>
          <a:lstStyle/>
          <a:p>
            <a:fld id="{6C53781C-E1F6-4315-A39D-61273F2E0596}" type="slidenum">
              <a:rPr lang="zh-CN" altLang="en-US" smtClean="0"/>
              <a:pPr/>
              <a:t>15</a:t>
            </a:fld>
            <a:endParaRPr lang="zh-CN" altLang="en-US" dirty="0"/>
          </a:p>
        </p:txBody>
      </p:sp>
      <p:sp>
        <p:nvSpPr>
          <p:cNvPr id="4" name="文本占位符 3">
            <a:extLst>
              <a:ext uri="{FF2B5EF4-FFF2-40B4-BE49-F238E27FC236}">
                <a16:creationId xmlns:a16="http://schemas.microsoft.com/office/drawing/2014/main" id="{D8770AA1-F64A-4D7A-B974-6F7C8819C251}"/>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CEE38A14-EB20-4E6A-A657-884DD5ED7178}"/>
              </a:ext>
            </a:extLst>
          </p:cNvPr>
          <p:cNvSpPr>
            <a:spLocks noGrp="1"/>
          </p:cNvSpPr>
          <p:nvPr>
            <p:ph type="body" sz="quarter" idx="13"/>
          </p:nvPr>
        </p:nvSpPr>
        <p:spPr/>
        <p:txBody>
          <a:bodyPr/>
          <a:lstStyle/>
          <a:p>
            <a:endParaRPr lang="zh-CN" altLang="en-US"/>
          </a:p>
        </p:txBody>
      </p:sp>
      <p:pic>
        <p:nvPicPr>
          <p:cNvPr id="6" name="101ke-xue-jiao-shi-tou-shi-da-nao-ao-mi-guo-jia-di-li-za-zhi.mp4" descr="101ke-xue-jiao-shi-tou-shi-da-nao-ao-mi-guo-jia-di-li-za-zhi.mp4">
            <a:hlinkClick r:id="" action="ppaction://media"/>
            <a:extLst>
              <a:ext uri="{FF2B5EF4-FFF2-40B4-BE49-F238E27FC236}">
                <a16:creationId xmlns:a16="http://schemas.microsoft.com/office/drawing/2014/main" id="{B2923491-53D8-5C41-AA44-8A0700CCB4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201525" cy="6858000"/>
          </a:xfrm>
          <a:prstGeom prst="rect">
            <a:avLst/>
          </a:prstGeom>
        </p:spPr>
      </p:pic>
    </p:spTree>
    <p:extLst>
      <p:ext uri="{BB962C8B-B14F-4D97-AF65-F5344CB8AC3E}">
        <p14:creationId xmlns:p14="http://schemas.microsoft.com/office/powerpoint/2010/main" val="426593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780FC-C50D-43CE-B0CB-9E2796F6CCE9}"/>
              </a:ext>
            </a:extLst>
          </p:cNvPr>
          <p:cNvSpPr>
            <a:spLocks noGrp="1"/>
          </p:cNvSpPr>
          <p:nvPr>
            <p:ph type="sldNum" sz="quarter" idx="10"/>
          </p:nvPr>
        </p:nvSpPr>
        <p:spPr/>
        <p:txBody>
          <a:bodyPr/>
          <a:lstStyle/>
          <a:p>
            <a:fld id="{6C53781C-E1F6-4315-A39D-61273F2E0596}" type="slidenum">
              <a:rPr lang="zh-CN" altLang="en-US" smtClean="0"/>
              <a:pPr/>
              <a:t>16</a:t>
            </a:fld>
            <a:endParaRPr lang="zh-CN" altLang="en-US" dirty="0"/>
          </a:p>
        </p:txBody>
      </p:sp>
      <p:sp>
        <p:nvSpPr>
          <p:cNvPr id="3" name="文本占位符 2">
            <a:extLst>
              <a:ext uri="{FF2B5EF4-FFF2-40B4-BE49-F238E27FC236}">
                <a16:creationId xmlns:a16="http://schemas.microsoft.com/office/drawing/2014/main" id="{2C81917D-4BDA-4AF6-B664-D539C587A345}"/>
              </a:ext>
            </a:extLst>
          </p:cNvPr>
          <p:cNvSpPr>
            <a:spLocks noGrp="1"/>
          </p:cNvSpPr>
          <p:nvPr>
            <p:ph type="body" sz="quarter" idx="11"/>
          </p:nvPr>
        </p:nvSpPr>
        <p:spPr/>
        <p:txBody>
          <a:bodyPr/>
          <a:lstStyle/>
          <a:p>
            <a:r>
              <a:rPr lang="zh-CN" altLang="en-US" dirty="0"/>
              <a:t>神经系统</a:t>
            </a:r>
          </a:p>
        </p:txBody>
      </p:sp>
      <p:sp>
        <p:nvSpPr>
          <p:cNvPr id="4" name="文本占位符 3">
            <a:extLst>
              <a:ext uri="{FF2B5EF4-FFF2-40B4-BE49-F238E27FC236}">
                <a16:creationId xmlns:a16="http://schemas.microsoft.com/office/drawing/2014/main" id="{6048B252-6940-4032-B977-46D3D12E026D}"/>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987BDFAB-F049-49F2-9D85-8BBE1201ECEF}"/>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AF9D0F2E-998C-4B8A-BD97-92DD57758C80}"/>
              </a:ext>
            </a:extLst>
          </p:cNvPr>
          <p:cNvSpPr>
            <a:spLocks noGrp="1"/>
          </p:cNvSpPr>
          <p:nvPr>
            <p:ph type="body" sz="quarter" idx="14"/>
          </p:nvPr>
        </p:nvSpPr>
        <p:spPr>
          <a:xfrm>
            <a:off x="319056" y="766710"/>
            <a:ext cx="6388140" cy="4765791"/>
          </a:xfrm>
        </p:spPr>
        <p:txBody>
          <a:bodyPr/>
          <a:lstStyle/>
          <a:p>
            <a:r>
              <a:rPr lang="zh-CN" altLang="en-US" dirty="0"/>
              <a:t>重量约</a:t>
            </a:r>
            <a:r>
              <a:rPr lang="en-US" altLang="zh-CN" dirty="0"/>
              <a:t>1.3</a:t>
            </a:r>
            <a:r>
              <a:rPr lang="zh-CN" altLang="en-US" dirty="0"/>
              <a:t>千克</a:t>
            </a:r>
            <a:endParaRPr lang="en-US" altLang="zh-CN" dirty="0"/>
          </a:p>
          <a:p>
            <a:r>
              <a:rPr lang="zh-CN" altLang="en-US" dirty="0"/>
              <a:t>体积约</a:t>
            </a:r>
            <a:r>
              <a:rPr lang="en-US" altLang="zh-CN" dirty="0"/>
              <a:t>1200</a:t>
            </a:r>
            <a:r>
              <a:rPr lang="zh-CN" altLang="en-US" dirty="0"/>
              <a:t>立方厘米</a:t>
            </a:r>
            <a:endParaRPr lang="en-US" altLang="zh-CN" dirty="0"/>
          </a:p>
          <a:p>
            <a:r>
              <a:rPr lang="zh-CN" altLang="en-US" dirty="0"/>
              <a:t>包含约</a:t>
            </a:r>
            <a:r>
              <a:rPr lang="en-US" altLang="zh-CN" dirty="0"/>
              <a:t>860</a:t>
            </a:r>
            <a:r>
              <a:rPr lang="zh-CN" altLang="en-US" dirty="0"/>
              <a:t>亿个神经元（神经细胞，神经系统的结构与功能单位）</a:t>
            </a:r>
            <a:endParaRPr lang="en-US" altLang="zh-CN" dirty="0"/>
          </a:p>
          <a:p>
            <a:r>
              <a:rPr lang="zh-CN" altLang="en-US" dirty="0"/>
              <a:t>同样数量的非神经元细胞（对神经元提供支撑和保护作用的胶质细胞，运输氧气和养料的血管组织等）</a:t>
            </a:r>
          </a:p>
        </p:txBody>
      </p:sp>
      <p:pic>
        <p:nvPicPr>
          <p:cNvPr id="1026" name="Picture 2" descr="http://www.shb.cas.cn/kjjz2016/201607/W020160712639976033134.jpg">
            <a:extLst>
              <a:ext uri="{FF2B5EF4-FFF2-40B4-BE49-F238E27FC236}">
                <a16:creationId xmlns:a16="http://schemas.microsoft.com/office/drawing/2014/main" id="{4716C55B-EC6B-4E75-822C-AD05E4201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304" y="766710"/>
            <a:ext cx="5147896" cy="580682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脑部区域示意图">
            <a:extLst>
              <a:ext uri="{FF2B5EF4-FFF2-40B4-BE49-F238E27FC236}">
                <a16:creationId xmlns:a16="http://schemas.microsoft.com/office/drawing/2014/main" id="{EA9D6DEE-7723-FD96-D7E5-73B3D5626F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327"/>
          <a:stretch/>
        </p:blipFill>
        <p:spPr bwMode="auto">
          <a:xfrm>
            <a:off x="7016058" y="670255"/>
            <a:ext cx="4843096" cy="574053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13BFA37-C45D-574F-67F1-DC6FAE6449A6}"/>
              </a:ext>
            </a:extLst>
          </p:cNvPr>
          <p:cNvSpPr txBox="1"/>
          <p:nvPr/>
        </p:nvSpPr>
        <p:spPr>
          <a:xfrm>
            <a:off x="286948" y="3995678"/>
            <a:ext cx="6096000" cy="2862322"/>
          </a:xfrm>
          <a:prstGeom prst="rect">
            <a:avLst/>
          </a:prstGeom>
          <a:noFill/>
        </p:spPr>
        <p:txBody>
          <a:bodyPr wrap="square">
            <a:spAutoFit/>
          </a:bodyPr>
          <a:lstStyle/>
          <a:p>
            <a:pPr fontAlgn="base">
              <a:buFont typeface="Arial" panose="020B0604020202020204" pitchFamily="34" charset="0"/>
              <a:buChar char="•"/>
            </a:pPr>
            <a:r>
              <a:rPr lang="zh-CN" altLang="en-US" b="1" dirty="0">
                <a:effectLst/>
                <a:latin typeface="fontCogRobotoBold"/>
              </a:rPr>
              <a:t>大脑</a:t>
            </a:r>
            <a:r>
              <a:rPr lang="zh-CN" altLang="en-US" b="1" dirty="0">
                <a:effectLst/>
                <a:latin typeface="fontCogRoboto"/>
              </a:rPr>
              <a:t>：</a:t>
            </a:r>
            <a:r>
              <a:rPr lang="zh-CN" altLang="en-US" dirty="0">
                <a:effectLst/>
                <a:latin typeface="fontCogRoboto"/>
              </a:rPr>
              <a:t>它是整合所有信息收集到的我们的感觉器官和组织反应。它控制运动功能、 情绪和所有的高级认知功能</a:t>
            </a:r>
            <a:r>
              <a:rPr lang="en-US" altLang="zh-CN" dirty="0">
                <a:effectLst/>
                <a:latin typeface="fontCogRoboto"/>
              </a:rPr>
              <a:t>︰ </a:t>
            </a:r>
            <a:r>
              <a:rPr lang="zh-CN" altLang="en-US" dirty="0">
                <a:effectLst/>
                <a:latin typeface="fontCogRoboto"/>
              </a:rPr>
              <a:t>推理、 表达情感、 记忆、 学习</a:t>
            </a:r>
            <a:r>
              <a:rPr lang="en-US" altLang="zh-CN" dirty="0">
                <a:effectLst/>
                <a:latin typeface="fontCogRoboto"/>
              </a:rPr>
              <a:t>...</a:t>
            </a:r>
          </a:p>
          <a:p>
            <a:pPr fontAlgn="base">
              <a:buFont typeface="Arial" panose="020B0604020202020204" pitchFamily="34" charset="0"/>
              <a:buChar char="•"/>
            </a:pPr>
            <a:r>
              <a:rPr lang="zh-CN" altLang="en-US" b="1" dirty="0">
                <a:effectLst/>
                <a:latin typeface="fontCogRobotoBold"/>
              </a:rPr>
              <a:t>小脑</a:t>
            </a:r>
            <a:r>
              <a:rPr lang="zh-CN" altLang="en-US" b="1" dirty="0">
                <a:effectLst/>
                <a:latin typeface="fontCogRoboto"/>
              </a:rPr>
              <a:t>：</a:t>
            </a:r>
            <a:r>
              <a:rPr lang="en-US" altLang="zh-CN" dirty="0">
                <a:effectLst/>
                <a:latin typeface="fontCogRoboto"/>
              </a:rPr>
              <a:t> </a:t>
            </a:r>
            <a:r>
              <a:rPr lang="zh-CN" altLang="en-US" dirty="0">
                <a:effectLst/>
                <a:latin typeface="fontCogRoboto"/>
              </a:rPr>
              <a:t>它是第二大的器官，它主要涉及控制姿势和运动</a:t>
            </a:r>
            <a:endParaRPr lang="en-US" altLang="zh-CN" dirty="0">
              <a:effectLst/>
              <a:latin typeface="fontCogRoboto"/>
            </a:endParaRPr>
          </a:p>
          <a:p>
            <a:pPr fontAlgn="base">
              <a:buFont typeface="Arial" panose="020B0604020202020204" pitchFamily="34" charset="0"/>
              <a:buChar char="•"/>
            </a:pPr>
            <a:r>
              <a:rPr lang="zh-CN" altLang="en-US" b="1" dirty="0">
                <a:effectLst/>
                <a:latin typeface="fontCogRobotoBold"/>
              </a:rPr>
              <a:t>脑干</a:t>
            </a:r>
            <a:r>
              <a:rPr lang="zh-CN" altLang="en-US" b="1" dirty="0">
                <a:effectLst/>
                <a:latin typeface="fontCogRoboto"/>
              </a:rPr>
              <a:t>：</a:t>
            </a:r>
            <a:r>
              <a:rPr lang="en-US" altLang="zh-CN" dirty="0">
                <a:effectLst/>
                <a:latin typeface="fontCogRoboto"/>
              </a:rPr>
              <a:t> </a:t>
            </a:r>
            <a:r>
              <a:rPr lang="zh-CN" altLang="en-US" dirty="0">
                <a:effectLst/>
                <a:latin typeface="fontCogRoboto"/>
              </a:rPr>
              <a:t>脊髓、 脑桥 组成。脑干控制自动功能，如血压和心脏的跳动、 边缘运动和内脏的功能，像消化或排尿。</a:t>
            </a:r>
          </a:p>
          <a:p>
            <a:pPr marL="285750" indent="-285750" fontAlgn="base">
              <a:buFont typeface="Arial" panose="020B0604020202020204" pitchFamily="34" charset="0"/>
              <a:buChar char="•"/>
            </a:pPr>
            <a:r>
              <a:rPr lang="zh-CN" altLang="en-US" b="1" dirty="0">
                <a:latin typeface="fontCogRobotoBold"/>
              </a:rPr>
              <a:t>间脑：</a:t>
            </a:r>
            <a:r>
              <a:rPr lang="zh-CN" altLang="en-US" dirty="0">
                <a:effectLst/>
                <a:latin typeface="fontCogRoboto"/>
              </a:rPr>
              <a:t>负责内脏的功能，如调节体温和基本行为，喜欢吃，性反应，快乐，侵略</a:t>
            </a:r>
            <a:r>
              <a:rPr lang="en-US" altLang="zh-CN" dirty="0">
                <a:effectLst/>
                <a:latin typeface="fontCogRoboto"/>
              </a:rPr>
              <a:t>...</a:t>
            </a:r>
          </a:p>
          <a:p>
            <a:br>
              <a:rPr lang="en-US" altLang="zh-CN" dirty="0">
                <a:effectLst/>
                <a:latin typeface="fontCogRoboto"/>
              </a:rPr>
            </a:br>
            <a:endParaRPr lang="zh-CN" altLang="en-US" dirty="0"/>
          </a:p>
        </p:txBody>
      </p:sp>
      <p:sp>
        <p:nvSpPr>
          <p:cNvPr id="10" name="箭头: 下 9">
            <a:extLst>
              <a:ext uri="{FF2B5EF4-FFF2-40B4-BE49-F238E27FC236}">
                <a16:creationId xmlns:a16="http://schemas.microsoft.com/office/drawing/2014/main" id="{87277CFD-AC71-1218-C35E-62D16611E8E9}"/>
              </a:ext>
            </a:extLst>
          </p:cNvPr>
          <p:cNvSpPr/>
          <p:nvPr/>
        </p:nvSpPr>
        <p:spPr>
          <a:xfrm>
            <a:off x="3071606" y="3602375"/>
            <a:ext cx="883039" cy="3933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0944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780FC-C50D-43CE-B0CB-9E2796F6CCE9}"/>
              </a:ext>
            </a:extLst>
          </p:cNvPr>
          <p:cNvSpPr>
            <a:spLocks noGrp="1"/>
          </p:cNvSpPr>
          <p:nvPr>
            <p:ph type="sldNum" sz="quarter" idx="10"/>
          </p:nvPr>
        </p:nvSpPr>
        <p:spPr/>
        <p:txBody>
          <a:bodyPr/>
          <a:lstStyle/>
          <a:p>
            <a:fld id="{6C53781C-E1F6-4315-A39D-61273F2E0596}" type="slidenum">
              <a:rPr lang="zh-CN" altLang="en-US" smtClean="0"/>
              <a:pPr/>
              <a:t>17</a:t>
            </a:fld>
            <a:endParaRPr lang="zh-CN" altLang="en-US" dirty="0"/>
          </a:p>
        </p:txBody>
      </p:sp>
      <p:sp>
        <p:nvSpPr>
          <p:cNvPr id="3" name="文本占位符 2">
            <a:extLst>
              <a:ext uri="{FF2B5EF4-FFF2-40B4-BE49-F238E27FC236}">
                <a16:creationId xmlns:a16="http://schemas.microsoft.com/office/drawing/2014/main" id="{2C81917D-4BDA-4AF6-B664-D539C587A345}"/>
              </a:ext>
            </a:extLst>
          </p:cNvPr>
          <p:cNvSpPr>
            <a:spLocks noGrp="1"/>
          </p:cNvSpPr>
          <p:nvPr>
            <p:ph type="body" sz="quarter" idx="11"/>
          </p:nvPr>
        </p:nvSpPr>
        <p:spPr/>
        <p:txBody>
          <a:bodyPr/>
          <a:lstStyle/>
          <a:p>
            <a:r>
              <a:rPr lang="zh-CN" altLang="en-US" dirty="0"/>
              <a:t>脑图谱</a:t>
            </a:r>
          </a:p>
        </p:txBody>
      </p:sp>
      <p:sp>
        <p:nvSpPr>
          <p:cNvPr id="4" name="文本占位符 3">
            <a:extLst>
              <a:ext uri="{FF2B5EF4-FFF2-40B4-BE49-F238E27FC236}">
                <a16:creationId xmlns:a16="http://schemas.microsoft.com/office/drawing/2014/main" id="{6048B252-6940-4032-B977-46D3D12E026D}"/>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987BDFAB-F049-49F2-9D85-8BBE1201ECEF}"/>
              </a:ext>
            </a:extLst>
          </p:cNvPr>
          <p:cNvSpPr>
            <a:spLocks noGrp="1"/>
          </p:cNvSpPr>
          <p:nvPr>
            <p:ph type="body" sz="quarter" idx="13"/>
          </p:nvPr>
        </p:nvSpPr>
        <p:spPr/>
        <p:txBody>
          <a:bodyPr/>
          <a:lstStyle/>
          <a:p>
            <a:endParaRPr lang="zh-CN" altLang="en-US" dirty="0"/>
          </a:p>
        </p:txBody>
      </p:sp>
      <p:sp>
        <p:nvSpPr>
          <p:cNvPr id="9" name="文本占位符 8">
            <a:extLst>
              <a:ext uri="{FF2B5EF4-FFF2-40B4-BE49-F238E27FC236}">
                <a16:creationId xmlns:a16="http://schemas.microsoft.com/office/drawing/2014/main" id="{6F828EB5-07A9-C0EA-5F7E-CE1BF7957834}"/>
              </a:ext>
            </a:extLst>
          </p:cNvPr>
          <p:cNvSpPr txBox="1">
            <a:spLocks noGrp="1"/>
          </p:cNvSpPr>
          <p:nvPr>
            <p:ph type="body" sz="quarter" idx="14"/>
          </p:nvPr>
        </p:nvSpPr>
        <p:spPr>
          <a:xfrm>
            <a:off x="319088" y="766763"/>
            <a:ext cx="11568112" cy="452945"/>
          </a:xfrm>
          <a:prstGeom prst="rect">
            <a:avLst/>
          </a:prstGeom>
          <a:noFill/>
        </p:spPr>
        <p:txBody>
          <a:bodyPr wrap="square">
            <a:spAutoFit/>
          </a:bodyPr>
          <a:lstStyle/>
          <a:p>
            <a:r>
              <a:rPr lang="zh-CN" altLang="en-US" b="0" i="0" dirty="0">
                <a:solidFill>
                  <a:srgbClr val="4D5156"/>
                </a:solidFill>
                <a:effectLst/>
                <a:latin typeface="arial" panose="020B0604020202020204" pitchFamily="34" charset="0"/>
              </a:rPr>
              <a:t> </a:t>
            </a:r>
            <a:r>
              <a:rPr lang="zh-CN" altLang="en-US" b="0" i="0" dirty="0">
                <a:solidFill>
                  <a:srgbClr val="EA4335"/>
                </a:solidFill>
                <a:effectLst/>
                <a:latin typeface="arial" panose="020B0604020202020204" pitchFamily="34" charset="0"/>
              </a:rPr>
              <a:t>脑图谱</a:t>
            </a:r>
            <a:r>
              <a:rPr lang="zh-CN" altLang="en-US" b="0" i="0" dirty="0">
                <a:solidFill>
                  <a:srgbClr val="4D5156"/>
                </a:solidFill>
                <a:effectLst/>
                <a:latin typeface="arial" panose="020B0604020202020204" pitchFamily="34" charset="0"/>
              </a:rPr>
              <a:t>是一门针对大脑结构和功能的研究。</a:t>
            </a:r>
            <a:endParaRPr lang="zh-CN" altLang="en-US" dirty="0"/>
          </a:p>
        </p:txBody>
      </p:sp>
      <p:pic>
        <p:nvPicPr>
          <p:cNvPr id="8194" name="Picture 2">
            <a:extLst>
              <a:ext uri="{FF2B5EF4-FFF2-40B4-BE49-F238E27FC236}">
                <a16:creationId xmlns:a16="http://schemas.microsoft.com/office/drawing/2014/main" id="{B250833A-AA7F-98F4-334D-D236B3062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607123"/>
            <a:ext cx="10287000" cy="36004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B939BB7-84C5-6864-4322-1B8B5F07C385}"/>
              </a:ext>
            </a:extLst>
          </p:cNvPr>
          <p:cNvSpPr txBox="1"/>
          <p:nvPr/>
        </p:nvSpPr>
        <p:spPr>
          <a:xfrm>
            <a:off x="485775" y="5399672"/>
            <a:ext cx="10677525" cy="923330"/>
          </a:xfrm>
          <a:prstGeom prst="rect">
            <a:avLst/>
          </a:prstGeom>
          <a:noFill/>
        </p:spPr>
        <p:txBody>
          <a:bodyPr wrap="square">
            <a:spAutoFit/>
          </a:bodyPr>
          <a:lstStyle/>
          <a:p>
            <a:r>
              <a:rPr lang="en-US" altLang="zh-CN" b="0" i="0" dirty="0">
                <a:solidFill>
                  <a:srgbClr val="121212"/>
                </a:solidFill>
                <a:effectLst/>
                <a:latin typeface="-apple-system"/>
              </a:rPr>
              <a:t>Brodmann</a:t>
            </a:r>
            <a:r>
              <a:rPr lang="zh-CN" altLang="en-US" b="0" i="0" dirty="0">
                <a:solidFill>
                  <a:srgbClr val="121212"/>
                </a:solidFill>
                <a:effectLst/>
                <a:latin typeface="-apple-system"/>
              </a:rPr>
              <a:t>分区最早是由德国的神经解剖学家</a:t>
            </a:r>
            <a:r>
              <a:rPr lang="en-US" altLang="zh-CN" b="0" i="0" dirty="0" err="1">
                <a:solidFill>
                  <a:srgbClr val="121212"/>
                </a:solidFill>
                <a:effectLst/>
                <a:latin typeface="-apple-system"/>
              </a:rPr>
              <a:t>KorbinianBrodmann</a:t>
            </a:r>
            <a:r>
              <a:rPr lang="zh-CN" altLang="en-US" b="0" i="0" dirty="0">
                <a:solidFill>
                  <a:srgbClr val="121212"/>
                </a:solidFill>
                <a:effectLst/>
                <a:latin typeface="-apple-system"/>
              </a:rPr>
              <a:t>提出，简单地说，</a:t>
            </a:r>
            <a:r>
              <a:rPr lang="en-US" altLang="zh-CN" b="0" i="0" dirty="0">
                <a:solidFill>
                  <a:srgbClr val="121212"/>
                </a:solidFill>
                <a:effectLst/>
                <a:latin typeface="-apple-system"/>
              </a:rPr>
              <a:t>Brodmann</a:t>
            </a:r>
            <a:r>
              <a:rPr lang="zh-CN" altLang="en-US" b="0" i="0" dirty="0">
                <a:solidFill>
                  <a:srgbClr val="121212"/>
                </a:solidFill>
                <a:effectLst/>
                <a:latin typeface="-apple-system"/>
              </a:rPr>
              <a:t>主要利用</a:t>
            </a:r>
            <a:r>
              <a:rPr lang="en-US" altLang="zh-CN" b="0" i="0" dirty="0">
                <a:solidFill>
                  <a:srgbClr val="121212"/>
                </a:solidFill>
                <a:effectLst/>
                <a:latin typeface="-apple-system"/>
              </a:rPr>
              <a:t>Nissl</a:t>
            </a:r>
            <a:r>
              <a:rPr lang="zh-CN" altLang="en-US" b="0" i="0" dirty="0">
                <a:solidFill>
                  <a:srgbClr val="C00000"/>
                </a:solidFill>
                <a:effectLst/>
                <a:latin typeface="-apple-system"/>
              </a:rPr>
              <a:t>细胞染色法</a:t>
            </a:r>
            <a:r>
              <a:rPr lang="zh-CN" altLang="en-US" b="0" i="0" dirty="0">
                <a:solidFill>
                  <a:srgbClr val="121212"/>
                </a:solidFill>
                <a:effectLst/>
                <a:latin typeface="-apple-system"/>
              </a:rPr>
              <a:t>对大脑皮层神经元进行染色，然后通过研究大脑皮层的细胞形态和组织结构（细胞结构），把</a:t>
            </a:r>
            <a:r>
              <a:rPr lang="zh-CN" altLang="en-US" b="0" i="0" dirty="0">
                <a:solidFill>
                  <a:srgbClr val="C00000"/>
                </a:solidFill>
                <a:effectLst/>
                <a:latin typeface="-apple-system"/>
              </a:rPr>
              <a:t>细胞结构相似的区域</a:t>
            </a:r>
            <a:r>
              <a:rPr lang="zh-CN" altLang="en-US" b="0" i="0" dirty="0">
                <a:solidFill>
                  <a:srgbClr val="121212"/>
                </a:solidFill>
                <a:effectLst/>
                <a:latin typeface="-apple-system"/>
              </a:rPr>
              <a:t>划为相同的脑区。</a:t>
            </a:r>
            <a:r>
              <a:rPr lang="en-US" altLang="zh-CN" b="0" i="0" dirty="0">
                <a:solidFill>
                  <a:srgbClr val="121212"/>
                </a:solidFill>
                <a:effectLst/>
                <a:latin typeface="-apple-system"/>
              </a:rPr>
              <a:t>Brodmann</a:t>
            </a:r>
            <a:r>
              <a:rPr lang="zh-CN" altLang="en-US" b="0" i="0" dirty="0">
                <a:solidFill>
                  <a:srgbClr val="121212"/>
                </a:solidFill>
                <a:effectLst/>
                <a:latin typeface="-apple-system"/>
              </a:rPr>
              <a:t>分区每个半球有</a:t>
            </a:r>
            <a:r>
              <a:rPr lang="en-US" altLang="zh-CN" b="0" i="0" dirty="0">
                <a:solidFill>
                  <a:srgbClr val="C00000"/>
                </a:solidFill>
                <a:effectLst/>
                <a:latin typeface="-apple-system"/>
              </a:rPr>
              <a:t>52</a:t>
            </a:r>
            <a:r>
              <a:rPr lang="zh-CN" altLang="en-US" b="0" i="0" dirty="0">
                <a:solidFill>
                  <a:srgbClr val="121212"/>
                </a:solidFill>
                <a:effectLst/>
                <a:latin typeface="-apple-system"/>
              </a:rPr>
              <a:t>个分区</a:t>
            </a:r>
            <a:r>
              <a:rPr lang="zh-CN" altLang="en-US" dirty="0">
                <a:solidFill>
                  <a:srgbClr val="121212"/>
                </a:solidFill>
                <a:latin typeface="-apple-system"/>
              </a:rPr>
              <a:t>。</a:t>
            </a:r>
            <a:endParaRPr lang="zh-CN" altLang="en-US" dirty="0"/>
          </a:p>
        </p:txBody>
      </p:sp>
      <p:pic>
        <p:nvPicPr>
          <p:cNvPr id="8196" name="Picture 4" descr="Korbinian Brodmann - Wikipedia">
            <a:extLst>
              <a:ext uri="{FF2B5EF4-FFF2-40B4-BE49-F238E27FC236}">
                <a16:creationId xmlns:a16="http://schemas.microsoft.com/office/drawing/2014/main" id="{2449826E-294B-44B7-A031-B11762CBA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556" y="1607123"/>
            <a:ext cx="890588" cy="128244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00A750C-8C57-2F11-607E-4AA8225C0A76}"/>
              </a:ext>
            </a:extLst>
          </p:cNvPr>
          <p:cNvSpPr txBox="1"/>
          <p:nvPr/>
        </p:nvSpPr>
        <p:spPr>
          <a:xfrm>
            <a:off x="5033962" y="1247148"/>
            <a:ext cx="1724025" cy="369332"/>
          </a:xfrm>
          <a:prstGeom prst="rect">
            <a:avLst/>
          </a:prstGeom>
          <a:noFill/>
        </p:spPr>
        <p:txBody>
          <a:bodyPr wrap="square" rtlCol="0">
            <a:spAutoFit/>
          </a:bodyPr>
          <a:lstStyle/>
          <a:p>
            <a:r>
              <a:rPr lang="en-US" altLang="zh-CN" b="0" i="0" dirty="0">
                <a:solidFill>
                  <a:srgbClr val="333333"/>
                </a:solidFill>
                <a:effectLst/>
                <a:latin typeface="Helvetica Neue"/>
              </a:rPr>
              <a:t>Brodmann</a:t>
            </a:r>
            <a:endParaRPr lang="zh-CN" altLang="en-US" dirty="0"/>
          </a:p>
        </p:txBody>
      </p:sp>
    </p:spTree>
    <p:extLst>
      <p:ext uri="{BB962C8B-B14F-4D97-AF65-F5344CB8AC3E}">
        <p14:creationId xmlns:p14="http://schemas.microsoft.com/office/powerpoint/2010/main" val="1458836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780FC-C50D-43CE-B0CB-9E2796F6CCE9}"/>
              </a:ext>
            </a:extLst>
          </p:cNvPr>
          <p:cNvSpPr>
            <a:spLocks noGrp="1"/>
          </p:cNvSpPr>
          <p:nvPr>
            <p:ph type="sldNum" sz="quarter" idx="10"/>
          </p:nvPr>
        </p:nvSpPr>
        <p:spPr/>
        <p:txBody>
          <a:bodyPr/>
          <a:lstStyle/>
          <a:p>
            <a:fld id="{6C53781C-E1F6-4315-A39D-61273F2E0596}" type="slidenum">
              <a:rPr lang="zh-CN" altLang="en-US" smtClean="0"/>
              <a:pPr/>
              <a:t>18</a:t>
            </a:fld>
            <a:endParaRPr lang="zh-CN" altLang="en-US" dirty="0"/>
          </a:p>
        </p:txBody>
      </p:sp>
      <p:sp>
        <p:nvSpPr>
          <p:cNvPr id="3" name="文本占位符 2">
            <a:extLst>
              <a:ext uri="{FF2B5EF4-FFF2-40B4-BE49-F238E27FC236}">
                <a16:creationId xmlns:a16="http://schemas.microsoft.com/office/drawing/2014/main" id="{2C81917D-4BDA-4AF6-B664-D539C587A345}"/>
              </a:ext>
            </a:extLst>
          </p:cNvPr>
          <p:cNvSpPr>
            <a:spLocks noGrp="1"/>
          </p:cNvSpPr>
          <p:nvPr>
            <p:ph type="body" sz="quarter" idx="11"/>
          </p:nvPr>
        </p:nvSpPr>
        <p:spPr/>
        <p:txBody>
          <a:bodyPr/>
          <a:lstStyle/>
          <a:p>
            <a:r>
              <a:rPr lang="zh-CN" altLang="en-US" dirty="0"/>
              <a:t>脑图谱</a:t>
            </a:r>
          </a:p>
        </p:txBody>
      </p:sp>
      <p:sp>
        <p:nvSpPr>
          <p:cNvPr id="4" name="文本占位符 3">
            <a:extLst>
              <a:ext uri="{FF2B5EF4-FFF2-40B4-BE49-F238E27FC236}">
                <a16:creationId xmlns:a16="http://schemas.microsoft.com/office/drawing/2014/main" id="{6048B252-6940-4032-B977-46D3D12E026D}"/>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987BDFAB-F049-49F2-9D85-8BBE1201ECEF}"/>
              </a:ext>
            </a:extLst>
          </p:cNvPr>
          <p:cNvSpPr>
            <a:spLocks noGrp="1"/>
          </p:cNvSpPr>
          <p:nvPr>
            <p:ph type="body" sz="quarter" idx="13"/>
          </p:nvPr>
        </p:nvSpPr>
        <p:spPr/>
        <p:txBody>
          <a:bodyPr/>
          <a:lstStyle/>
          <a:p>
            <a:endParaRPr lang="zh-CN" altLang="en-US"/>
          </a:p>
        </p:txBody>
      </p:sp>
      <p:sp>
        <p:nvSpPr>
          <p:cNvPr id="9" name="文本占位符 8">
            <a:extLst>
              <a:ext uri="{FF2B5EF4-FFF2-40B4-BE49-F238E27FC236}">
                <a16:creationId xmlns:a16="http://schemas.microsoft.com/office/drawing/2014/main" id="{6F828EB5-07A9-C0EA-5F7E-CE1BF7957834}"/>
              </a:ext>
            </a:extLst>
          </p:cNvPr>
          <p:cNvSpPr txBox="1">
            <a:spLocks noGrp="1"/>
          </p:cNvSpPr>
          <p:nvPr>
            <p:ph type="body" sz="quarter" idx="14"/>
          </p:nvPr>
        </p:nvSpPr>
        <p:spPr>
          <a:xfrm>
            <a:off x="319088" y="766763"/>
            <a:ext cx="11568112" cy="452945"/>
          </a:xfrm>
          <a:prstGeom prst="rect">
            <a:avLst/>
          </a:prstGeom>
          <a:noFill/>
        </p:spPr>
        <p:txBody>
          <a:bodyPr wrap="square">
            <a:spAutoFit/>
          </a:bodyPr>
          <a:lstStyle/>
          <a:p>
            <a:r>
              <a:rPr lang="zh-CN" altLang="en-US" b="0" i="0" dirty="0">
                <a:solidFill>
                  <a:srgbClr val="4D5156"/>
                </a:solidFill>
                <a:effectLst/>
                <a:latin typeface="arial" panose="020B0604020202020204" pitchFamily="34" charset="0"/>
              </a:rPr>
              <a:t> </a:t>
            </a:r>
            <a:r>
              <a:rPr lang="zh-CN" altLang="en-US" b="0" i="0" dirty="0">
                <a:solidFill>
                  <a:srgbClr val="EA4335"/>
                </a:solidFill>
                <a:effectLst/>
                <a:latin typeface="arial" panose="020B0604020202020204" pitchFamily="34" charset="0"/>
              </a:rPr>
              <a:t>脑图谱</a:t>
            </a:r>
            <a:r>
              <a:rPr lang="zh-CN" altLang="en-US" b="0" i="0" dirty="0">
                <a:solidFill>
                  <a:srgbClr val="4D5156"/>
                </a:solidFill>
                <a:effectLst/>
                <a:latin typeface="arial" panose="020B0604020202020204" pitchFamily="34" charset="0"/>
              </a:rPr>
              <a:t>是一门针对大脑结构和功能的研究。</a:t>
            </a:r>
            <a:endParaRPr lang="zh-CN" altLang="en-US" dirty="0"/>
          </a:p>
        </p:txBody>
      </p:sp>
      <p:pic>
        <p:nvPicPr>
          <p:cNvPr id="6" name="Picture 2" descr="万字长文 | 中科院蒋田仔教授：脑网络组图谱及其在脑认知与脑疾病方面的应用">
            <a:extLst>
              <a:ext uri="{FF2B5EF4-FFF2-40B4-BE49-F238E27FC236}">
                <a16:creationId xmlns:a16="http://schemas.microsoft.com/office/drawing/2014/main" id="{C878E225-B08F-86C5-6686-36247ECF23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59" b="29836"/>
          <a:stretch/>
        </p:blipFill>
        <p:spPr bwMode="auto">
          <a:xfrm>
            <a:off x="151809" y="1624013"/>
            <a:ext cx="11735391" cy="423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319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780FC-C50D-43CE-B0CB-9E2796F6CCE9}"/>
              </a:ext>
            </a:extLst>
          </p:cNvPr>
          <p:cNvSpPr>
            <a:spLocks noGrp="1"/>
          </p:cNvSpPr>
          <p:nvPr>
            <p:ph type="sldNum" sz="quarter" idx="10"/>
          </p:nvPr>
        </p:nvSpPr>
        <p:spPr/>
        <p:txBody>
          <a:bodyPr/>
          <a:lstStyle/>
          <a:p>
            <a:fld id="{6C53781C-E1F6-4315-A39D-61273F2E0596}" type="slidenum">
              <a:rPr lang="zh-CN" altLang="en-US" smtClean="0"/>
              <a:pPr/>
              <a:t>19</a:t>
            </a:fld>
            <a:endParaRPr lang="zh-CN" altLang="en-US" dirty="0"/>
          </a:p>
        </p:txBody>
      </p:sp>
      <p:sp>
        <p:nvSpPr>
          <p:cNvPr id="3" name="文本占位符 2">
            <a:extLst>
              <a:ext uri="{FF2B5EF4-FFF2-40B4-BE49-F238E27FC236}">
                <a16:creationId xmlns:a16="http://schemas.microsoft.com/office/drawing/2014/main" id="{2C81917D-4BDA-4AF6-B664-D539C587A345}"/>
              </a:ext>
            </a:extLst>
          </p:cNvPr>
          <p:cNvSpPr>
            <a:spLocks noGrp="1"/>
          </p:cNvSpPr>
          <p:nvPr>
            <p:ph type="body" sz="quarter" idx="11"/>
          </p:nvPr>
        </p:nvSpPr>
        <p:spPr/>
        <p:txBody>
          <a:bodyPr/>
          <a:lstStyle/>
          <a:p>
            <a:r>
              <a:rPr lang="zh-CN" altLang="en-US" dirty="0"/>
              <a:t>脑图谱</a:t>
            </a:r>
          </a:p>
        </p:txBody>
      </p:sp>
      <p:sp>
        <p:nvSpPr>
          <p:cNvPr id="4" name="文本占位符 3">
            <a:extLst>
              <a:ext uri="{FF2B5EF4-FFF2-40B4-BE49-F238E27FC236}">
                <a16:creationId xmlns:a16="http://schemas.microsoft.com/office/drawing/2014/main" id="{6048B252-6940-4032-B977-46D3D12E026D}"/>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987BDFAB-F049-49F2-9D85-8BBE1201ECEF}"/>
              </a:ext>
            </a:extLst>
          </p:cNvPr>
          <p:cNvSpPr>
            <a:spLocks noGrp="1"/>
          </p:cNvSpPr>
          <p:nvPr>
            <p:ph type="body" sz="quarter" idx="13"/>
          </p:nvPr>
        </p:nvSpPr>
        <p:spPr/>
        <p:txBody>
          <a:bodyPr/>
          <a:lstStyle/>
          <a:p>
            <a:endParaRPr lang="zh-CN" altLang="en-US" dirty="0"/>
          </a:p>
        </p:txBody>
      </p:sp>
      <p:sp>
        <p:nvSpPr>
          <p:cNvPr id="7" name="文本占位符 6">
            <a:extLst>
              <a:ext uri="{FF2B5EF4-FFF2-40B4-BE49-F238E27FC236}">
                <a16:creationId xmlns:a16="http://schemas.microsoft.com/office/drawing/2014/main" id="{E283F906-0446-FAB6-55DE-805CE5B466CE}"/>
              </a:ext>
            </a:extLst>
          </p:cNvPr>
          <p:cNvSpPr>
            <a:spLocks noGrp="1"/>
          </p:cNvSpPr>
          <p:nvPr>
            <p:ph type="body" sz="quarter" idx="14"/>
          </p:nvPr>
        </p:nvSpPr>
        <p:spPr>
          <a:xfrm>
            <a:off x="7457451" y="900994"/>
            <a:ext cx="4151344" cy="4765791"/>
          </a:xfrm>
        </p:spPr>
        <p:txBody>
          <a:bodyPr/>
          <a:lstStyle/>
          <a:p>
            <a:r>
              <a:rPr lang="zh-CN" altLang="en-US" b="0" i="0" dirty="0">
                <a:solidFill>
                  <a:srgbClr val="333333"/>
                </a:solidFill>
                <a:effectLst/>
                <a:latin typeface="Hiragino Sans GB"/>
              </a:rPr>
              <a:t>研究人员训练了一个机器学习系统，使用监督学习算法，将每个不同脑区的特征自动分类，最后结果准确率为</a:t>
            </a:r>
            <a:r>
              <a:rPr lang="en-US" altLang="zh-CN" b="0" i="0" dirty="0">
                <a:solidFill>
                  <a:srgbClr val="333333"/>
                </a:solidFill>
                <a:effectLst/>
                <a:latin typeface="Hiragino Sans GB"/>
              </a:rPr>
              <a:t>96.6%</a:t>
            </a:r>
            <a:r>
              <a:rPr lang="zh-CN" altLang="en-US" b="0" i="0" dirty="0">
                <a:solidFill>
                  <a:srgbClr val="333333"/>
                </a:solidFill>
                <a:effectLst/>
                <a:latin typeface="Hiragino Sans GB"/>
              </a:rPr>
              <a:t>。也就是说，分区重复率比较高，表示作者使用的这种分区方法是比较准确的。</a:t>
            </a:r>
            <a:endParaRPr lang="zh-CN" altLang="en-US" dirty="0"/>
          </a:p>
        </p:txBody>
      </p:sp>
      <p:pic>
        <p:nvPicPr>
          <p:cNvPr id="10242" name="Picture 2">
            <a:extLst>
              <a:ext uri="{FF2B5EF4-FFF2-40B4-BE49-F238E27FC236}">
                <a16:creationId xmlns:a16="http://schemas.microsoft.com/office/drawing/2014/main" id="{B7BF96B7-4E98-0C44-93EE-E3EF3D6FF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40" y="912453"/>
            <a:ext cx="7041536" cy="408409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80041E5-4965-FE6F-3288-22AB25E7C9D5}"/>
              </a:ext>
            </a:extLst>
          </p:cNvPr>
          <p:cNvSpPr txBox="1"/>
          <p:nvPr/>
        </p:nvSpPr>
        <p:spPr>
          <a:xfrm>
            <a:off x="191540" y="5201528"/>
            <a:ext cx="7041536" cy="646331"/>
          </a:xfrm>
          <a:prstGeom prst="rect">
            <a:avLst/>
          </a:prstGeom>
          <a:noFill/>
        </p:spPr>
        <p:txBody>
          <a:bodyPr wrap="square">
            <a:spAutoFit/>
          </a:bodyPr>
          <a:lstStyle/>
          <a:p>
            <a:r>
              <a:rPr lang="en-US" altLang="zh-CN" b="0" i="0" dirty="0">
                <a:solidFill>
                  <a:srgbClr val="333333"/>
                </a:solidFill>
                <a:effectLst/>
                <a:latin typeface="Hiragino Sans GB"/>
              </a:rPr>
              <a:t>83</a:t>
            </a:r>
            <a:r>
              <a:rPr lang="zh-CN" altLang="en-US" b="0" i="0" dirty="0">
                <a:solidFill>
                  <a:srgbClr val="333333"/>
                </a:solidFill>
                <a:effectLst/>
                <a:latin typeface="Hiragino Sans GB"/>
              </a:rPr>
              <a:t>个大脑区域，并确定了</a:t>
            </a:r>
            <a:r>
              <a:rPr lang="en-US" altLang="zh-CN" b="0" i="0" dirty="0">
                <a:solidFill>
                  <a:srgbClr val="333333"/>
                </a:solidFill>
                <a:effectLst/>
                <a:latin typeface="Hiragino Sans GB"/>
              </a:rPr>
              <a:t>97</a:t>
            </a:r>
            <a:r>
              <a:rPr lang="zh-CN" altLang="en-US" b="0" i="0" dirty="0">
                <a:solidFill>
                  <a:srgbClr val="333333"/>
                </a:solidFill>
                <a:effectLst/>
                <a:latin typeface="Hiragino Sans GB"/>
              </a:rPr>
              <a:t>个新区域。科学家还通过</a:t>
            </a:r>
            <a:r>
              <a:rPr lang="en-US" altLang="zh-CN" b="0" i="0" dirty="0">
                <a:solidFill>
                  <a:srgbClr val="333333"/>
                </a:solidFill>
                <a:effectLst/>
                <a:latin typeface="Hiragino Sans GB"/>
              </a:rPr>
              <a:t>210</a:t>
            </a:r>
            <a:r>
              <a:rPr lang="zh-CN" altLang="en-US" b="0" i="0" dirty="0">
                <a:solidFill>
                  <a:srgbClr val="333333"/>
                </a:solidFill>
                <a:effectLst/>
                <a:latin typeface="Hiragino Sans GB"/>
              </a:rPr>
              <a:t>位新增的实验人员对这个地图进行了准确性测试。</a:t>
            </a:r>
            <a:endParaRPr lang="zh-CN" altLang="en-US" dirty="0"/>
          </a:p>
        </p:txBody>
      </p:sp>
      <p:pic>
        <p:nvPicPr>
          <p:cNvPr id="8" name="图片 7">
            <a:extLst>
              <a:ext uri="{FF2B5EF4-FFF2-40B4-BE49-F238E27FC236}">
                <a16:creationId xmlns:a16="http://schemas.microsoft.com/office/drawing/2014/main" id="{846D066C-361F-C861-2B16-59E5B290C21F}"/>
              </a:ext>
            </a:extLst>
          </p:cNvPr>
          <p:cNvPicPr>
            <a:picLocks noChangeAspect="1"/>
          </p:cNvPicPr>
          <p:nvPr/>
        </p:nvPicPr>
        <p:blipFill rotWithShape="1">
          <a:blip r:embed="rId4"/>
          <a:srcRect l="914" t="16880" r="41754" b="16527"/>
          <a:stretch/>
        </p:blipFill>
        <p:spPr>
          <a:xfrm>
            <a:off x="7686675" y="3429000"/>
            <a:ext cx="3581400" cy="2599933"/>
          </a:xfrm>
          <a:prstGeom prst="rect">
            <a:avLst/>
          </a:prstGeom>
        </p:spPr>
      </p:pic>
      <p:sp>
        <p:nvSpPr>
          <p:cNvPr id="10" name="文本框 9">
            <a:extLst>
              <a:ext uri="{FF2B5EF4-FFF2-40B4-BE49-F238E27FC236}">
                <a16:creationId xmlns:a16="http://schemas.microsoft.com/office/drawing/2014/main" id="{13AFEE99-A2E3-9E76-91C6-DE24B2F0E7C7}"/>
              </a:ext>
            </a:extLst>
          </p:cNvPr>
          <p:cNvSpPr txBox="1"/>
          <p:nvPr/>
        </p:nvSpPr>
        <p:spPr>
          <a:xfrm>
            <a:off x="923925" y="5811128"/>
            <a:ext cx="6096000" cy="646331"/>
          </a:xfrm>
          <a:prstGeom prst="rect">
            <a:avLst/>
          </a:prstGeom>
          <a:noFill/>
        </p:spPr>
        <p:txBody>
          <a:bodyPr wrap="square">
            <a:spAutoFit/>
          </a:bodyPr>
          <a:lstStyle/>
          <a:p>
            <a:r>
              <a:rPr lang="en-US" altLang="zh-CN">
                <a:hlinkClick r:id="rId5"/>
              </a:rPr>
              <a:t>【Nature</a:t>
            </a:r>
            <a:r>
              <a:rPr lang="zh-CN" altLang="en-US">
                <a:hlinkClick r:id="rId5"/>
              </a:rPr>
              <a:t>重磅</a:t>
            </a:r>
            <a:r>
              <a:rPr lang="en-US" altLang="zh-CN">
                <a:hlinkClick r:id="rId5"/>
              </a:rPr>
              <a:t>】</a:t>
            </a:r>
            <a:r>
              <a:rPr lang="zh-CN" altLang="en-US">
                <a:hlinkClick r:id="rId5"/>
              </a:rPr>
              <a:t>机器学习验证全新脑图谱，脑科学及</a:t>
            </a:r>
            <a:r>
              <a:rPr lang="en-US" altLang="zh-CN">
                <a:hlinkClick r:id="rId5"/>
              </a:rPr>
              <a:t>AI</a:t>
            </a:r>
            <a:r>
              <a:rPr lang="zh-CN" altLang="en-US">
                <a:hlinkClick r:id="rId5"/>
              </a:rPr>
              <a:t>超凡一步 </a:t>
            </a:r>
            <a:r>
              <a:rPr lang="en-US" altLang="zh-CN">
                <a:hlinkClick r:id="rId5"/>
              </a:rPr>
              <a:t>- </a:t>
            </a:r>
            <a:r>
              <a:rPr lang="zh-CN" altLang="en-US">
                <a:hlinkClick r:id="rId5"/>
              </a:rPr>
              <a:t>腾讯云开发者社区</a:t>
            </a:r>
            <a:r>
              <a:rPr lang="en-US" altLang="zh-CN">
                <a:hlinkClick r:id="rId5"/>
              </a:rPr>
              <a:t>-</a:t>
            </a:r>
            <a:r>
              <a:rPr lang="zh-CN" altLang="en-US">
                <a:hlinkClick r:id="rId5"/>
              </a:rPr>
              <a:t>腾讯云 </a:t>
            </a:r>
            <a:r>
              <a:rPr lang="en-US" altLang="zh-CN">
                <a:hlinkClick r:id="rId5"/>
              </a:rPr>
              <a:t>(tencent.com)</a:t>
            </a:r>
            <a:endParaRPr lang="zh-CN" altLang="en-US" dirty="0"/>
          </a:p>
        </p:txBody>
      </p:sp>
    </p:spTree>
    <p:extLst>
      <p:ext uri="{BB962C8B-B14F-4D97-AF65-F5344CB8AC3E}">
        <p14:creationId xmlns:p14="http://schemas.microsoft.com/office/powerpoint/2010/main" val="21439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精彩回顾</a:t>
            </a:r>
            <a:r>
              <a:rPr lang="en-US" altLang="zh-CN" dirty="0"/>
              <a:t>—Recap I</a:t>
            </a:r>
            <a:endParaRPr lang="zh-CN" altLang="en-US" dirty="0"/>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dirty="0"/>
          </a:p>
        </p:txBody>
      </p:sp>
      <p:sp>
        <p:nvSpPr>
          <p:cNvPr id="16" name="灯片编号占位符 15">
            <a:extLst>
              <a:ext uri="{FF2B5EF4-FFF2-40B4-BE49-F238E27FC236}">
                <a16:creationId xmlns:a16="http://schemas.microsoft.com/office/drawing/2014/main" id="{1F62ECC2-5CC3-7748-BC5F-93F8B5E7CF9B}"/>
              </a:ext>
            </a:extLst>
          </p:cNvPr>
          <p:cNvSpPr>
            <a:spLocks noGrp="1"/>
          </p:cNvSpPr>
          <p:nvPr>
            <p:ph type="sldNum" sz="quarter" idx="10"/>
          </p:nvPr>
        </p:nvSpPr>
        <p:spPr/>
        <p:txBody>
          <a:bodyPr/>
          <a:lstStyle/>
          <a:p>
            <a:fld id="{6C53781C-E1F6-4315-A39D-61273F2E0596}" type="slidenum">
              <a:rPr lang="zh-CN" altLang="en-US" smtClean="0"/>
              <a:pPr/>
              <a:t>2</a:t>
            </a:fld>
            <a:endParaRPr lang="zh-CN" altLang="en-US" dirty="0"/>
          </a:p>
        </p:txBody>
      </p:sp>
      <p:sp>
        <p:nvSpPr>
          <p:cNvPr id="6" name="文本占位符 5">
            <a:extLst>
              <a:ext uri="{FF2B5EF4-FFF2-40B4-BE49-F238E27FC236}">
                <a16:creationId xmlns:a16="http://schemas.microsoft.com/office/drawing/2014/main" id="{96F24820-CC89-7A27-7492-B862BCE69A49}"/>
              </a:ext>
            </a:extLst>
          </p:cNvPr>
          <p:cNvSpPr>
            <a:spLocks noGrp="1"/>
          </p:cNvSpPr>
          <p:nvPr>
            <p:ph type="body" sz="quarter" idx="14"/>
          </p:nvPr>
        </p:nvSpPr>
        <p:spPr/>
        <p:txBody>
          <a:bodyPr/>
          <a:lstStyle/>
          <a:p>
            <a:r>
              <a:rPr lang="zh-CN" altLang="en-US" sz="4000" dirty="0"/>
              <a:t>类脑智能基本含义</a:t>
            </a:r>
            <a:endParaRPr lang="en-US" altLang="zh-CN" sz="4000" dirty="0"/>
          </a:p>
          <a:p>
            <a:r>
              <a:rPr lang="zh-CN" altLang="en-US" sz="4000" dirty="0"/>
              <a:t>本课程介绍</a:t>
            </a:r>
            <a:endParaRPr lang="en-US" altLang="zh-CN" sz="4000" dirty="0"/>
          </a:p>
          <a:p>
            <a:r>
              <a:rPr lang="zh-CN" altLang="en-US" sz="4000" dirty="0"/>
              <a:t>世界各地的脑计划</a:t>
            </a:r>
          </a:p>
        </p:txBody>
      </p:sp>
    </p:spTree>
    <p:extLst>
      <p:ext uri="{BB962C8B-B14F-4D97-AF65-F5344CB8AC3E}">
        <p14:creationId xmlns:p14="http://schemas.microsoft.com/office/powerpoint/2010/main" val="4189763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780FC-C50D-43CE-B0CB-9E2796F6CCE9}"/>
              </a:ext>
            </a:extLst>
          </p:cNvPr>
          <p:cNvSpPr>
            <a:spLocks noGrp="1"/>
          </p:cNvSpPr>
          <p:nvPr>
            <p:ph type="sldNum" sz="quarter" idx="10"/>
          </p:nvPr>
        </p:nvSpPr>
        <p:spPr/>
        <p:txBody>
          <a:bodyPr/>
          <a:lstStyle/>
          <a:p>
            <a:fld id="{6C53781C-E1F6-4315-A39D-61273F2E0596}" type="slidenum">
              <a:rPr lang="zh-CN" altLang="en-US" smtClean="0"/>
              <a:pPr/>
              <a:t>20</a:t>
            </a:fld>
            <a:endParaRPr lang="zh-CN" altLang="en-US" dirty="0"/>
          </a:p>
        </p:txBody>
      </p:sp>
      <p:sp>
        <p:nvSpPr>
          <p:cNvPr id="3" name="文本占位符 2">
            <a:extLst>
              <a:ext uri="{FF2B5EF4-FFF2-40B4-BE49-F238E27FC236}">
                <a16:creationId xmlns:a16="http://schemas.microsoft.com/office/drawing/2014/main" id="{2C81917D-4BDA-4AF6-B664-D539C587A345}"/>
              </a:ext>
            </a:extLst>
          </p:cNvPr>
          <p:cNvSpPr>
            <a:spLocks noGrp="1"/>
          </p:cNvSpPr>
          <p:nvPr>
            <p:ph type="body" sz="quarter" idx="11"/>
          </p:nvPr>
        </p:nvSpPr>
        <p:spPr/>
        <p:txBody>
          <a:bodyPr/>
          <a:lstStyle/>
          <a:p>
            <a:r>
              <a:rPr lang="zh-CN" altLang="en-US" dirty="0"/>
              <a:t>脑网络组图谱</a:t>
            </a:r>
          </a:p>
        </p:txBody>
      </p:sp>
      <p:sp>
        <p:nvSpPr>
          <p:cNvPr id="4" name="文本占位符 3">
            <a:extLst>
              <a:ext uri="{FF2B5EF4-FFF2-40B4-BE49-F238E27FC236}">
                <a16:creationId xmlns:a16="http://schemas.microsoft.com/office/drawing/2014/main" id="{6048B252-6940-4032-B977-46D3D12E026D}"/>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987BDFAB-F049-49F2-9D85-8BBE1201ECEF}"/>
              </a:ext>
            </a:extLst>
          </p:cNvPr>
          <p:cNvSpPr>
            <a:spLocks noGrp="1"/>
          </p:cNvSpPr>
          <p:nvPr>
            <p:ph type="body" sz="quarter" idx="13"/>
          </p:nvPr>
        </p:nvSpPr>
        <p:spPr/>
        <p:txBody>
          <a:bodyPr/>
          <a:lstStyle/>
          <a:p>
            <a:endParaRPr lang="zh-CN" altLang="en-US"/>
          </a:p>
        </p:txBody>
      </p:sp>
      <p:sp>
        <p:nvSpPr>
          <p:cNvPr id="9" name="文本占位符 8">
            <a:extLst>
              <a:ext uri="{FF2B5EF4-FFF2-40B4-BE49-F238E27FC236}">
                <a16:creationId xmlns:a16="http://schemas.microsoft.com/office/drawing/2014/main" id="{6F828EB5-07A9-C0EA-5F7E-CE1BF7957834}"/>
              </a:ext>
            </a:extLst>
          </p:cNvPr>
          <p:cNvSpPr txBox="1">
            <a:spLocks noGrp="1"/>
          </p:cNvSpPr>
          <p:nvPr>
            <p:ph type="body" sz="quarter" idx="14"/>
          </p:nvPr>
        </p:nvSpPr>
        <p:spPr>
          <a:xfrm>
            <a:off x="319088" y="766763"/>
            <a:ext cx="11568112" cy="452945"/>
          </a:xfrm>
          <a:prstGeom prst="rect">
            <a:avLst/>
          </a:prstGeom>
          <a:noFill/>
        </p:spPr>
        <p:txBody>
          <a:bodyPr wrap="square">
            <a:spAutoFit/>
          </a:bodyPr>
          <a:lstStyle/>
          <a:p>
            <a:r>
              <a:rPr lang="zh-CN" altLang="en-US" b="0" i="0" dirty="0">
                <a:solidFill>
                  <a:srgbClr val="4D5156"/>
                </a:solidFill>
                <a:effectLst/>
                <a:latin typeface="arial" panose="020B0604020202020204" pitchFamily="34" charset="0"/>
              </a:rPr>
              <a:t> </a:t>
            </a:r>
            <a:r>
              <a:rPr lang="zh-CN" altLang="en-US" b="0" i="0" dirty="0">
                <a:solidFill>
                  <a:srgbClr val="EA4335"/>
                </a:solidFill>
                <a:effectLst/>
                <a:latin typeface="arial" panose="020B0604020202020204" pitchFamily="34" charset="0"/>
              </a:rPr>
              <a:t>脑图谱</a:t>
            </a:r>
            <a:r>
              <a:rPr lang="zh-CN" altLang="en-US" b="0" i="0" dirty="0">
                <a:solidFill>
                  <a:srgbClr val="4D5156"/>
                </a:solidFill>
                <a:effectLst/>
                <a:latin typeface="arial" panose="020B0604020202020204" pitchFamily="34" charset="0"/>
              </a:rPr>
              <a:t>是一门针对大脑结构和功能的研究。</a:t>
            </a:r>
            <a:endParaRPr lang="zh-CN" altLang="en-US" dirty="0"/>
          </a:p>
        </p:txBody>
      </p:sp>
      <p:sp>
        <p:nvSpPr>
          <p:cNvPr id="11" name="文本框 10">
            <a:extLst>
              <a:ext uri="{FF2B5EF4-FFF2-40B4-BE49-F238E27FC236}">
                <a16:creationId xmlns:a16="http://schemas.microsoft.com/office/drawing/2014/main" id="{C81515F8-EFAB-7B69-FC18-71BE52A7F1A0}"/>
              </a:ext>
            </a:extLst>
          </p:cNvPr>
          <p:cNvSpPr txBox="1"/>
          <p:nvPr/>
        </p:nvSpPr>
        <p:spPr>
          <a:xfrm>
            <a:off x="407426" y="1913157"/>
            <a:ext cx="6096000" cy="369332"/>
          </a:xfrm>
          <a:prstGeom prst="rect">
            <a:avLst/>
          </a:prstGeom>
          <a:noFill/>
        </p:spPr>
        <p:txBody>
          <a:bodyPr wrap="square">
            <a:spAutoFit/>
          </a:bodyPr>
          <a:lstStyle/>
          <a:p>
            <a:r>
              <a:rPr lang="zh-CN" altLang="en-US" b="1" i="0" dirty="0">
                <a:solidFill>
                  <a:srgbClr val="333333"/>
                </a:solidFill>
                <a:effectLst/>
                <a:latin typeface="pingfang SC"/>
              </a:rPr>
              <a:t>中科院首个活体全脑连接图谱</a:t>
            </a:r>
            <a:endParaRPr lang="zh-CN" altLang="en-US" dirty="0"/>
          </a:p>
        </p:txBody>
      </p:sp>
      <p:sp>
        <p:nvSpPr>
          <p:cNvPr id="13" name="文本框 12">
            <a:extLst>
              <a:ext uri="{FF2B5EF4-FFF2-40B4-BE49-F238E27FC236}">
                <a16:creationId xmlns:a16="http://schemas.microsoft.com/office/drawing/2014/main" id="{F0AF25D9-5109-3AE7-CC03-F455B05E0A7D}"/>
              </a:ext>
            </a:extLst>
          </p:cNvPr>
          <p:cNvSpPr txBox="1"/>
          <p:nvPr/>
        </p:nvSpPr>
        <p:spPr>
          <a:xfrm>
            <a:off x="407426" y="2577306"/>
            <a:ext cx="6096000" cy="923330"/>
          </a:xfrm>
          <a:prstGeom prst="rect">
            <a:avLst/>
          </a:prstGeom>
          <a:noFill/>
        </p:spPr>
        <p:txBody>
          <a:bodyPr wrap="square">
            <a:spAutoFit/>
          </a:bodyPr>
          <a:lstStyle/>
          <a:p>
            <a:r>
              <a:rPr lang="zh-CN" altLang="en-US" b="0" i="0" dirty="0">
                <a:solidFill>
                  <a:srgbClr val="333333"/>
                </a:solidFill>
                <a:effectLst/>
                <a:latin typeface="pingfang SC"/>
              </a:rPr>
              <a:t>作出包括 </a:t>
            </a:r>
            <a:r>
              <a:rPr lang="en-US" altLang="zh-CN" b="0" i="0" dirty="0">
                <a:solidFill>
                  <a:srgbClr val="333333"/>
                </a:solidFill>
                <a:effectLst/>
                <a:latin typeface="pingfang SC"/>
              </a:rPr>
              <a:t>246 </a:t>
            </a:r>
            <a:r>
              <a:rPr lang="zh-CN" altLang="en-US" b="0" i="0" dirty="0">
                <a:solidFill>
                  <a:srgbClr val="333333"/>
                </a:solidFill>
                <a:effectLst/>
                <a:latin typeface="pingfang SC"/>
              </a:rPr>
              <a:t>个精细脑区亚区的脑图谱，比传统布罗德曼图谱精细 </a:t>
            </a:r>
            <a:r>
              <a:rPr lang="en-US" altLang="zh-CN" b="0" i="0" dirty="0">
                <a:solidFill>
                  <a:srgbClr val="333333"/>
                </a:solidFill>
                <a:effectLst/>
                <a:latin typeface="pingfang SC"/>
              </a:rPr>
              <a:t>4~5 </a:t>
            </a:r>
            <a:r>
              <a:rPr lang="zh-CN" altLang="en-US" b="0" i="0" dirty="0">
                <a:solidFill>
                  <a:srgbClr val="333333"/>
                </a:solidFill>
                <a:effectLst/>
                <a:latin typeface="pingfang SC"/>
              </a:rPr>
              <a:t>倍，有客观精准的边界定位，也是世界上首次从宏观尺度上建立的活体全脑连接图谱。</a:t>
            </a:r>
            <a:endParaRPr lang="zh-CN" altLang="en-US" dirty="0"/>
          </a:p>
        </p:txBody>
      </p:sp>
      <p:sp>
        <p:nvSpPr>
          <p:cNvPr id="15" name="文本框 14">
            <a:extLst>
              <a:ext uri="{FF2B5EF4-FFF2-40B4-BE49-F238E27FC236}">
                <a16:creationId xmlns:a16="http://schemas.microsoft.com/office/drawing/2014/main" id="{EC15B732-E886-8FAC-8E19-9E7159E13052}"/>
              </a:ext>
            </a:extLst>
          </p:cNvPr>
          <p:cNvSpPr txBox="1"/>
          <p:nvPr/>
        </p:nvSpPr>
        <p:spPr>
          <a:xfrm>
            <a:off x="395370" y="3753589"/>
            <a:ext cx="6096000" cy="369332"/>
          </a:xfrm>
          <a:prstGeom prst="rect">
            <a:avLst/>
          </a:prstGeom>
          <a:noFill/>
        </p:spPr>
        <p:txBody>
          <a:bodyPr wrap="square">
            <a:spAutoFit/>
          </a:bodyPr>
          <a:lstStyle/>
          <a:p>
            <a:r>
              <a:rPr lang="zh-CN" altLang="en-US" b="0" i="0" dirty="0">
                <a:solidFill>
                  <a:srgbClr val="333333"/>
                </a:solidFill>
                <a:effectLst/>
                <a:latin typeface="pingfang SC"/>
              </a:rPr>
              <a:t>多模态活体脑磁共振成像和静息态功能磁共振成像</a:t>
            </a:r>
            <a:endParaRPr lang="zh-CN" altLang="en-US" dirty="0"/>
          </a:p>
        </p:txBody>
      </p:sp>
      <p:pic>
        <p:nvPicPr>
          <p:cNvPr id="6148" name="Picture 4">
            <a:extLst>
              <a:ext uri="{FF2B5EF4-FFF2-40B4-BE49-F238E27FC236}">
                <a16:creationId xmlns:a16="http://schemas.microsoft.com/office/drawing/2014/main" id="{C75A086C-9C73-BD6F-2BF0-BA19AECE0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612" y="698224"/>
            <a:ext cx="4661402" cy="5222227"/>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BC810C7-4BDF-6C26-6D02-F25E0C8A408A}"/>
              </a:ext>
            </a:extLst>
          </p:cNvPr>
          <p:cNvSpPr txBox="1"/>
          <p:nvPr/>
        </p:nvSpPr>
        <p:spPr>
          <a:xfrm>
            <a:off x="407426" y="5052953"/>
            <a:ext cx="6096000" cy="646331"/>
          </a:xfrm>
          <a:prstGeom prst="rect">
            <a:avLst/>
          </a:prstGeom>
          <a:noFill/>
        </p:spPr>
        <p:txBody>
          <a:bodyPr wrap="square">
            <a:spAutoFit/>
          </a:bodyPr>
          <a:lstStyle/>
          <a:p>
            <a:r>
              <a:rPr lang="en-US" altLang="zh-CN" b="0" i="0" dirty="0">
                <a:solidFill>
                  <a:srgbClr val="333333"/>
                </a:solidFill>
                <a:effectLst/>
                <a:latin typeface="pingfang SC"/>
              </a:rPr>
              <a:t>210 </a:t>
            </a:r>
            <a:r>
              <a:rPr lang="zh-CN" altLang="en-US" b="0" i="0" dirty="0">
                <a:solidFill>
                  <a:srgbClr val="333333"/>
                </a:solidFill>
                <a:effectLst/>
                <a:latin typeface="pingfang SC"/>
              </a:rPr>
              <a:t>个大脑皮层脑区与 </a:t>
            </a:r>
            <a:r>
              <a:rPr lang="en-US" altLang="zh-CN" b="0" i="0" dirty="0">
                <a:solidFill>
                  <a:srgbClr val="333333"/>
                </a:solidFill>
                <a:effectLst/>
                <a:latin typeface="pingfang SC"/>
              </a:rPr>
              <a:t>36 </a:t>
            </a:r>
            <a:r>
              <a:rPr lang="zh-CN" altLang="en-US" b="0" i="0" dirty="0">
                <a:solidFill>
                  <a:srgbClr val="333333"/>
                </a:solidFill>
                <a:effectLst/>
                <a:latin typeface="pingfang SC"/>
              </a:rPr>
              <a:t>个皮层下核团亚区结构，而且定量描绘了不同脑区、亚区的解剖与功能连接模式</a:t>
            </a:r>
            <a:endParaRPr lang="zh-CN" altLang="en-US" dirty="0"/>
          </a:p>
        </p:txBody>
      </p:sp>
    </p:spTree>
    <p:extLst>
      <p:ext uri="{BB962C8B-B14F-4D97-AF65-F5344CB8AC3E}">
        <p14:creationId xmlns:p14="http://schemas.microsoft.com/office/powerpoint/2010/main" val="427786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18106E-3014-4A74-811C-AC068A266707}"/>
              </a:ext>
            </a:extLst>
          </p:cNvPr>
          <p:cNvSpPr>
            <a:spLocks noGrp="1"/>
          </p:cNvSpPr>
          <p:nvPr>
            <p:ph type="sldNum" sz="quarter" idx="10"/>
          </p:nvPr>
        </p:nvSpPr>
        <p:spPr/>
        <p:txBody>
          <a:bodyPr/>
          <a:lstStyle/>
          <a:p>
            <a:fld id="{6C53781C-E1F6-4315-A39D-61273F2E0596}" type="slidenum">
              <a:rPr lang="zh-CN" altLang="en-US" smtClean="0"/>
              <a:pPr/>
              <a:t>21</a:t>
            </a:fld>
            <a:endParaRPr lang="zh-CN" altLang="en-US" dirty="0"/>
          </a:p>
        </p:txBody>
      </p:sp>
      <p:sp>
        <p:nvSpPr>
          <p:cNvPr id="4" name="文本占位符 3">
            <a:extLst>
              <a:ext uri="{FF2B5EF4-FFF2-40B4-BE49-F238E27FC236}">
                <a16:creationId xmlns:a16="http://schemas.microsoft.com/office/drawing/2014/main" id="{D8770AA1-F64A-4D7A-B974-6F7C8819C251}"/>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CEE38A14-EB20-4E6A-A657-884DD5ED7178}"/>
              </a:ext>
            </a:extLst>
          </p:cNvPr>
          <p:cNvSpPr>
            <a:spLocks noGrp="1"/>
          </p:cNvSpPr>
          <p:nvPr>
            <p:ph type="body" sz="quarter" idx="13"/>
          </p:nvPr>
        </p:nvSpPr>
        <p:spPr>
          <a:xfrm>
            <a:off x="4788940" y="6395243"/>
            <a:ext cx="4151344" cy="419100"/>
          </a:xfrm>
        </p:spPr>
        <p:txBody>
          <a:bodyPr/>
          <a:lstStyle/>
          <a:p>
            <a:endParaRPr lang="zh-CN" altLang="en-US"/>
          </a:p>
        </p:txBody>
      </p:sp>
      <p:sp>
        <p:nvSpPr>
          <p:cNvPr id="9" name="文本框 8">
            <a:extLst>
              <a:ext uri="{FF2B5EF4-FFF2-40B4-BE49-F238E27FC236}">
                <a16:creationId xmlns:a16="http://schemas.microsoft.com/office/drawing/2014/main" id="{586733C1-72E6-1F52-88F5-594B4DC42E5A}"/>
              </a:ext>
            </a:extLst>
          </p:cNvPr>
          <p:cNvSpPr txBox="1"/>
          <p:nvPr/>
        </p:nvSpPr>
        <p:spPr>
          <a:xfrm>
            <a:off x="144497" y="5011250"/>
            <a:ext cx="7056404" cy="1200329"/>
          </a:xfrm>
          <a:prstGeom prst="rect">
            <a:avLst/>
          </a:prstGeom>
          <a:noFill/>
        </p:spPr>
        <p:txBody>
          <a:bodyPr wrap="square">
            <a:spAutoFit/>
          </a:bodyPr>
          <a:lstStyle/>
          <a:p>
            <a:pPr marL="285750" indent="-285750" algn="l">
              <a:buFont typeface="Wingdings" panose="05000000000000000000" pitchFamily="2" charset="2"/>
              <a:buChar char="l"/>
            </a:pPr>
            <a:r>
              <a:rPr lang="zh-CN" altLang="en-US" b="0" i="0" dirty="0">
                <a:solidFill>
                  <a:srgbClr val="191919"/>
                </a:solidFill>
                <a:effectLst/>
                <a:latin typeface="PingFang SC"/>
              </a:rPr>
              <a:t>它展示了大脑</a:t>
            </a:r>
            <a:r>
              <a:rPr lang="en-US" altLang="zh-CN" b="0" i="0" dirty="0">
                <a:solidFill>
                  <a:srgbClr val="191919"/>
                </a:solidFill>
                <a:effectLst/>
                <a:latin typeface="PingFang SC"/>
              </a:rPr>
              <a:t>10</a:t>
            </a:r>
            <a:r>
              <a:rPr lang="zh-CN" altLang="en-US" b="0" i="0" dirty="0">
                <a:solidFill>
                  <a:srgbClr val="191919"/>
                </a:solidFill>
                <a:effectLst/>
                <a:latin typeface="PingFang SC"/>
              </a:rPr>
              <a:t>万个神经元中的每一个</a:t>
            </a:r>
          </a:p>
          <a:p>
            <a:pPr marL="285750" indent="-285750" algn="l">
              <a:buFont typeface="Wingdings" panose="05000000000000000000" pitchFamily="2" charset="2"/>
              <a:buChar char="l"/>
            </a:pPr>
            <a:r>
              <a:rPr lang="zh-CN" altLang="en-US" b="0" i="0" dirty="0">
                <a:solidFill>
                  <a:srgbClr val="191919"/>
                </a:solidFill>
                <a:effectLst/>
                <a:latin typeface="PingFang SC"/>
              </a:rPr>
              <a:t>果蝇</a:t>
            </a:r>
            <a:r>
              <a:rPr lang="en-US" altLang="zh-CN" b="0" i="0" dirty="0">
                <a:solidFill>
                  <a:srgbClr val="191919"/>
                </a:solidFill>
                <a:effectLst/>
                <a:latin typeface="PingFang SC"/>
              </a:rPr>
              <a:t>(</a:t>
            </a:r>
            <a:r>
              <a:rPr lang="zh-CN" altLang="en-US" b="0" i="0" dirty="0">
                <a:solidFill>
                  <a:srgbClr val="191919"/>
                </a:solidFill>
                <a:effectLst/>
                <a:latin typeface="PingFang SC"/>
              </a:rPr>
              <a:t>黑腹果蝇</a:t>
            </a:r>
            <a:r>
              <a:rPr lang="en-US" altLang="zh-CN" b="0" i="0" dirty="0">
                <a:solidFill>
                  <a:srgbClr val="191919"/>
                </a:solidFill>
                <a:effectLst/>
                <a:latin typeface="PingFang SC"/>
              </a:rPr>
              <a:t>)</a:t>
            </a:r>
            <a:r>
              <a:rPr lang="zh-CN" altLang="en-US" b="0" i="0" dirty="0">
                <a:solidFill>
                  <a:srgbClr val="191919"/>
                </a:solidFill>
                <a:effectLst/>
                <a:latin typeface="PingFang SC"/>
              </a:rPr>
              <a:t>的大脑只有罂粟种子那么大</a:t>
            </a:r>
            <a:endParaRPr lang="en-US" altLang="zh-CN" b="0" i="0" dirty="0">
              <a:solidFill>
                <a:srgbClr val="191919"/>
              </a:solidFill>
              <a:effectLst/>
              <a:latin typeface="PingFang SC"/>
            </a:endParaRPr>
          </a:p>
          <a:p>
            <a:pPr marL="285750" indent="-285750" algn="l">
              <a:buFont typeface="Wingdings" panose="05000000000000000000" pitchFamily="2" charset="2"/>
              <a:buChar char="l"/>
            </a:pPr>
            <a:r>
              <a:rPr lang="zh-CN" altLang="en-US" b="0" i="0" dirty="0">
                <a:solidFill>
                  <a:srgbClr val="191919"/>
                </a:solidFill>
                <a:effectLst/>
                <a:latin typeface="PingFang SC"/>
              </a:rPr>
              <a:t>这项工作涉及到将超过</a:t>
            </a:r>
            <a:r>
              <a:rPr lang="en-US" altLang="zh-CN" b="0" i="0" dirty="0">
                <a:solidFill>
                  <a:srgbClr val="191919"/>
                </a:solidFill>
                <a:effectLst/>
                <a:latin typeface="PingFang SC"/>
              </a:rPr>
              <a:t>7000</a:t>
            </a:r>
            <a:r>
              <a:rPr lang="zh-CN" altLang="en-US" b="0" i="0" dirty="0">
                <a:solidFill>
                  <a:srgbClr val="191919"/>
                </a:solidFill>
                <a:effectLst/>
                <a:latin typeface="PingFang SC"/>
              </a:rPr>
              <a:t>张大脑切片的</a:t>
            </a:r>
            <a:r>
              <a:rPr lang="en-US" altLang="zh-CN" b="0" i="0" dirty="0">
                <a:solidFill>
                  <a:srgbClr val="191919"/>
                </a:solidFill>
                <a:effectLst/>
                <a:latin typeface="PingFang SC"/>
              </a:rPr>
              <a:t>2100</a:t>
            </a:r>
            <a:r>
              <a:rPr lang="zh-CN" altLang="en-US" b="0" i="0" dirty="0">
                <a:solidFill>
                  <a:srgbClr val="191919"/>
                </a:solidFill>
                <a:effectLst/>
                <a:latin typeface="PingFang SC"/>
              </a:rPr>
              <a:t>万张图像结合起来</a:t>
            </a:r>
          </a:p>
          <a:p>
            <a:pPr marL="285750" indent="-285750" algn="l">
              <a:buFont typeface="Wingdings" panose="05000000000000000000" pitchFamily="2" charset="2"/>
              <a:buChar char="l"/>
            </a:pPr>
            <a:r>
              <a:rPr lang="zh-CN" altLang="en-US" b="0" i="0" dirty="0">
                <a:solidFill>
                  <a:srgbClr val="191919"/>
                </a:solidFill>
                <a:effectLst/>
                <a:latin typeface="PingFang SC"/>
              </a:rPr>
              <a:t>科学家们可以放大到纳米级，追踪单个神经元的路径。</a:t>
            </a:r>
          </a:p>
        </p:txBody>
      </p:sp>
      <p:pic>
        <p:nvPicPr>
          <p:cNvPr id="9220" name="Picture 4" descr="黑腹果蝇- 快懂百科">
            <a:extLst>
              <a:ext uri="{FF2B5EF4-FFF2-40B4-BE49-F238E27FC236}">
                <a16:creationId xmlns:a16="http://schemas.microsoft.com/office/drawing/2014/main" id="{615C7037-33F7-633D-96FD-940031805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44496" y="1048088"/>
            <a:ext cx="2903504" cy="373584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占位符 2">
            <a:extLst>
              <a:ext uri="{FF2B5EF4-FFF2-40B4-BE49-F238E27FC236}">
                <a16:creationId xmlns:a16="http://schemas.microsoft.com/office/drawing/2014/main" id="{9CB786A3-8752-C15E-3837-A120573E0B29}"/>
              </a:ext>
            </a:extLst>
          </p:cNvPr>
          <p:cNvSpPr>
            <a:spLocks noGrp="1"/>
          </p:cNvSpPr>
          <p:nvPr>
            <p:ph type="body" sz="quarter" idx="11"/>
          </p:nvPr>
        </p:nvSpPr>
        <p:spPr>
          <a:xfrm>
            <a:off x="1075351" y="43657"/>
            <a:ext cx="7081677" cy="598488"/>
          </a:xfrm>
        </p:spPr>
        <p:txBody>
          <a:bodyPr/>
          <a:lstStyle/>
          <a:p>
            <a:r>
              <a:rPr lang="zh-CN" altLang="en-US" dirty="0"/>
              <a:t>有史以来最完整的脑图谱</a:t>
            </a:r>
          </a:p>
        </p:txBody>
      </p:sp>
      <p:sp>
        <p:nvSpPr>
          <p:cNvPr id="13" name="文本框 12">
            <a:extLst>
              <a:ext uri="{FF2B5EF4-FFF2-40B4-BE49-F238E27FC236}">
                <a16:creationId xmlns:a16="http://schemas.microsoft.com/office/drawing/2014/main" id="{FA1898D8-6494-1772-C4E3-FF1CDA287819}"/>
              </a:ext>
            </a:extLst>
          </p:cNvPr>
          <p:cNvSpPr txBox="1"/>
          <p:nvPr/>
        </p:nvSpPr>
        <p:spPr>
          <a:xfrm>
            <a:off x="9066179" y="5016012"/>
            <a:ext cx="3125821" cy="1200329"/>
          </a:xfrm>
          <a:prstGeom prst="rect">
            <a:avLst/>
          </a:prstGeom>
          <a:noFill/>
        </p:spPr>
        <p:txBody>
          <a:bodyPr wrap="square">
            <a:spAutoFit/>
          </a:bodyPr>
          <a:lstStyle/>
          <a:p>
            <a:r>
              <a:rPr lang="zh-CN" altLang="en-US" b="0" i="0" dirty="0">
                <a:solidFill>
                  <a:srgbClr val="191919"/>
                </a:solidFill>
                <a:effectLst/>
                <a:latin typeface="PingFang SC"/>
              </a:rPr>
              <a:t>研究小组追踪了一组神经元的路径，发现了大脑中与记忆和学习有关的部分，即嗅觉投射神经元</a:t>
            </a:r>
            <a:endParaRPr lang="zh-CN" altLang="en-US" dirty="0"/>
          </a:p>
        </p:txBody>
      </p:sp>
      <p:sp>
        <p:nvSpPr>
          <p:cNvPr id="14" name="箭头: 右 13">
            <a:extLst>
              <a:ext uri="{FF2B5EF4-FFF2-40B4-BE49-F238E27FC236}">
                <a16:creationId xmlns:a16="http://schemas.microsoft.com/office/drawing/2014/main" id="{9A685833-1A30-5252-5A59-3006D5391DC2}"/>
              </a:ext>
            </a:extLst>
          </p:cNvPr>
          <p:cNvSpPr/>
          <p:nvPr/>
        </p:nvSpPr>
        <p:spPr>
          <a:xfrm>
            <a:off x="7200901" y="5186573"/>
            <a:ext cx="1247775" cy="96251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a:extLst>
              <a:ext uri="{FF2B5EF4-FFF2-40B4-BE49-F238E27FC236}">
                <a16:creationId xmlns:a16="http://schemas.microsoft.com/office/drawing/2014/main" id="{F9AB05E3-1B42-6152-2DAE-C7CC9D77DA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522" b="14429"/>
          <a:stretch/>
        </p:blipFill>
        <p:spPr bwMode="auto">
          <a:xfrm>
            <a:off x="2953223" y="1048088"/>
            <a:ext cx="7422018" cy="3838575"/>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FBCF3E25-A8E1-8EA1-F748-55F45295467A}"/>
              </a:ext>
            </a:extLst>
          </p:cNvPr>
          <p:cNvSpPr txBox="1"/>
          <p:nvPr/>
        </p:nvSpPr>
        <p:spPr>
          <a:xfrm>
            <a:off x="10706751" y="2482471"/>
            <a:ext cx="772825" cy="646331"/>
          </a:xfrm>
          <a:prstGeom prst="rect">
            <a:avLst/>
          </a:prstGeom>
          <a:noFill/>
        </p:spPr>
        <p:txBody>
          <a:bodyPr wrap="square" rtlCol="0">
            <a:spAutoFit/>
          </a:bodyPr>
          <a:lstStyle/>
          <a:p>
            <a:r>
              <a:rPr lang="en-US" altLang="zh-CN" dirty="0"/>
              <a:t>Cell</a:t>
            </a:r>
            <a:r>
              <a:rPr lang="zh-CN" altLang="en-US" dirty="0"/>
              <a:t>，</a:t>
            </a:r>
            <a:r>
              <a:rPr lang="en-US" altLang="zh-CN" dirty="0"/>
              <a:t>2022</a:t>
            </a:r>
            <a:endParaRPr lang="zh-CN" altLang="en-US" dirty="0"/>
          </a:p>
        </p:txBody>
      </p:sp>
    </p:spTree>
    <p:extLst>
      <p:ext uri="{BB962C8B-B14F-4D97-AF65-F5344CB8AC3E}">
        <p14:creationId xmlns:p14="http://schemas.microsoft.com/office/powerpoint/2010/main" val="1047842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18106E-3014-4A74-811C-AC068A266707}"/>
              </a:ext>
            </a:extLst>
          </p:cNvPr>
          <p:cNvSpPr>
            <a:spLocks noGrp="1"/>
          </p:cNvSpPr>
          <p:nvPr>
            <p:ph type="sldNum" sz="quarter" idx="10"/>
          </p:nvPr>
        </p:nvSpPr>
        <p:spPr/>
        <p:txBody>
          <a:bodyPr/>
          <a:lstStyle/>
          <a:p>
            <a:fld id="{6C53781C-E1F6-4315-A39D-61273F2E0596}" type="slidenum">
              <a:rPr lang="zh-CN" altLang="en-US" smtClean="0"/>
              <a:pPr/>
              <a:t>22</a:t>
            </a:fld>
            <a:endParaRPr lang="zh-CN" altLang="en-US" dirty="0"/>
          </a:p>
        </p:txBody>
      </p:sp>
      <p:sp>
        <p:nvSpPr>
          <p:cNvPr id="4" name="文本占位符 3">
            <a:extLst>
              <a:ext uri="{FF2B5EF4-FFF2-40B4-BE49-F238E27FC236}">
                <a16:creationId xmlns:a16="http://schemas.microsoft.com/office/drawing/2014/main" id="{D8770AA1-F64A-4D7A-B974-6F7C8819C251}"/>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CEE38A14-EB20-4E6A-A657-884DD5ED7178}"/>
              </a:ext>
            </a:extLst>
          </p:cNvPr>
          <p:cNvSpPr>
            <a:spLocks noGrp="1"/>
          </p:cNvSpPr>
          <p:nvPr>
            <p:ph type="body" sz="quarter" idx="13"/>
          </p:nvPr>
        </p:nvSpPr>
        <p:spPr>
          <a:xfrm>
            <a:off x="4788940" y="6395243"/>
            <a:ext cx="4151344" cy="419100"/>
          </a:xfrm>
        </p:spPr>
        <p:txBody>
          <a:bodyPr/>
          <a:lstStyle/>
          <a:p>
            <a:endParaRPr lang="zh-CN" altLang="en-US"/>
          </a:p>
        </p:txBody>
      </p:sp>
      <p:sp>
        <p:nvSpPr>
          <p:cNvPr id="10" name="文本占位符 2">
            <a:extLst>
              <a:ext uri="{FF2B5EF4-FFF2-40B4-BE49-F238E27FC236}">
                <a16:creationId xmlns:a16="http://schemas.microsoft.com/office/drawing/2014/main" id="{9CB786A3-8752-C15E-3837-A120573E0B29}"/>
              </a:ext>
            </a:extLst>
          </p:cNvPr>
          <p:cNvSpPr>
            <a:spLocks noGrp="1"/>
          </p:cNvSpPr>
          <p:nvPr>
            <p:ph type="body" sz="quarter" idx="11"/>
          </p:nvPr>
        </p:nvSpPr>
        <p:spPr>
          <a:xfrm>
            <a:off x="1075351" y="43657"/>
            <a:ext cx="7081677" cy="598488"/>
          </a:xfrm>
        </p:spPr>
        <p:txBody>
          <a:bodyPr/>
          <a:lstStyle/>
          <a:p>
            <a:r>
              <a:rPr lang="en-US" altLang="zh-CN" dirty="0"/>
              <a:t>What</a:t>
            </a:r>
            <a:r>
              <a:rPr lang="zh-CN" altLang="en-US" dirty="0"/>
              <a:t>‘</a:t>
            </a:r>
            <a:r>
              <a:rPr lang="en-US" altLang="zh-CN" dirty="0"/>
              <a:t>s Next</a:t>
            </a:r>
            <a:r>
              <a:rPr lang="zh-CN" altLang="en-US" dirty="0"/>
              <a:t>？</a:t>
            </a:r>
          </a:p>
        </p:txBody>
      </p:sp>
      <p:sp>
        <p:nvSpPr>
          <p:cNvPr id="6" name="文本框 5">
            <a:extLst>
              <a:ext uri="{FF2B5EF4-FFF2-40B4-BE49-F238E27FC236}">
                <a16:creationId xmlns:a16="http://schemas.microsoft.com/office/drawing/2014/main" id="{F9677478-6F3D-7039-EF7A-AF4E39F7EB8A}"/>
              </a:ext>
            </a:extLst>
          </p:cNvPr>
          <p:cNvSpPr txBox="1"/>
          <p:nvPr/>
        </p:nvSpPr>
        <p:spPr>
          <a:xfrm>
            <a:off x="1076345" y="4537799"/>
            <a:ext cx="10522471" cy="923330"/>
          </a:xfrm>
          <a:prstGeom prst="rect">
            <a:avLst/>
          </a:prstGeom>
          <a:noFill/>
        </p:spPr>
        <p:txBody>
          <a:bodyPr wrap="square">
            <a:spAutoFit/>
          </a:bodyPr>
          <a:lstStyle/>
          <a:p>
            <a:r>
              <a:rPr lang="zh-CN" altLang="en-US" b="0" i="0" dirty="0">
                <a:solidFill>
                  <a:srgbClr val="333333"/>
                </a:solidFill>
                <a:effectLst/>
                <a:latin typeface="Hiragino Sans GB"/>
              </a:rPr>
              <a:t>，该地图也在一些重要方面有限制。首先，它很少揭示大脑生化基础，或者是基于单个神经元的活动。“这有点像你拥有一幅梦幻般的谷歌地球地图，可以看到你个人的独立后院，但你仍不能清楚地看到你邻居的移动，以及他们会去哪里，他们是做什么工作的。”</a:t>
            </a:r>
            <a:r>
              <a:rPr lang="en-US" altLang="zh-CN" b="0" i="0" dirty="0">
                <a:solidFill>
                  <a:srgbClr val="333333"/>
                </a:solidFill>
                <a:effectLst/>
                <a:latin typeface="Hiragino Sans GB"/>
              </a:rPr>
              <a:t>Jung</a:t>
            </a:r>
            <a:r>
              <a:rPr lang="zh-CN" altLang="en-US" b="0" i="0" dirty="0">
                <a:solidFill>
                  <a:srgbClr val="333333"/>
                </a:solidFill>
                <a:effectLst/>
                <a:latin typeface="Hiragino Sans GB"/>
              </a:rPr>
              <a:t>说。</a:t>
            </a:r>
            <a:endParaRPr lang="zh-CN" altLang="en-US" dirty="0"/>
          </a:p>
        </p:txBody>
      </p:sp>
      <p:pic>
        <p:nvPicPr>
          <p:cNvPr id="7" name="Picture 4" descr="意识觉醒！电波代替神经元，认知机器人的「未来简史」_手机新浪网">
            <a:extLst>
              <a:ext uri="{FF2B5EF4-FFF2-40B4-BE49-F238E27FC236}">
                <a16:creationId xmlns:a16="http://schemas.microsoft.com/office/drawing/2014/main" id="{1064C9CF-EEE6-4B43-A78B-E52D13F19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779" y="1494908"/>
            <a:ext cx="4238056" cy="270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996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神经系统</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a:p>
        </p:txBody>
      </p:sp>
      <p:sp>
        <p:nvSpPr>
          <p:cNvPr id="16" name="灯片编号占位符 15">
            <a:extLst>
              <a:ext uri="{FF2B5EF4-FFF2-40B4-BE49-F238E27FC236}">
                <a16:creationId xmlns:a16="http://schemas.microsoft.com/office/drawing/2014/main" id="{1F62ECC2-5CC3-7748-BC5F-93F8B5E7CF9B}"/>
              </a:ext>
            </a:extLst>
          </p:cNvPr>
          <p:cNvSpPr>
            <a:spLocks noGrp="1"/>
          </p:cNvSpPr>
          <p:nvPr>
            <p:ph type="sldNum" sz="quarter" idx="10"/>
          </p:nvPr>
        </p:nvSpPr>
        <p:spPr/>
        <p:txBody>
          <a:bodyPr/>
          <a:lstStyle/>
          <a:p>
            <a:fld id="{6C53781C-E1F6-4315-A39D-61273F2E0596}" type="slidenum">
              <a:rPr lang="zh-CN" altLang="en-US" smtClean="0"/>
              <a:pPr/>
              <a:t>23</a:t>
            </a:fld>
            <a:endParaRPr lang="zh-CN" altLang="en-US" dirty="0"/>
          </a:p>
        </p:txBody>
      </p:sp>
      <p:sp>
        <p:nvSpPr>
          <p:cNvPr id="23" name="Content Placeholder 5">
            <a:extLst>
              <a:ext uri="{FF2B5EF4-FFF2-40B4-BE49-F238E27FC236}">
                <a16:creationId xmlns:a16="http://schemas.microsoft.com/office/drawing/2014/main" id="{D9350A80-74F9-4A48-9445-E50CA4D696E0}"/>
              </a:ext>
            </a:extLst>
          </p:cNvPr>
          <p:cNvSpPr>
            <a:spLocks noGrp="1"/>
          </p:cNvSpPr>
          <p:nvPr>
            <p:ph type="body" sz="quarter" idx="14"/>
          </p:nvPr>
        </p:nvSpPr>
        <p:spPr>
          <a:xfrm>
            <a:off x="311944" y="959138"/>
            <a:ext cx="11568112" cy="5162769"/>
          </a:xfrm>
        </p:spPr>
        <p:txBody>
          <a:bodyPr>
            <a:normAutofit/>
          </a:bodyPr>
          <a:lstStyle/>
          <a:p>
            <a:r>
              <a:rPr lang="zh-CN" altLang="en-CN" sz="2100" dirty="0">
                <a:latin typeface="+mn-ea"/>
              </a:rPr>
              <a:t>两大类</a:t>
            </a:r>
            <a:r>
              <a:rPr lang="zh-CN" altLang="en-US" sz="2100" dirty="0">
                <a:latin typeface="+mn-ea"/>
              </a:rPr>
              <a:t>细胞组成：神经元（</a:t>
            </a:r>
            <a:r>
              <a:rPr lang="en-US" altLang="zh-CN" sz="2100" dirty="0">
                <a:latin typeface="+mn-ea"/>
              </a:rPr>
              <a:t>neuron</a:t>
            </a:r>
            <a:r>
              <a:rPr lang="zh-CN" altLang="en-US" sz="2100" dirty="0">
                <a:latin typeface="+mn-ea"/>
              </a:rPr>
              <a:t>，即神经细胞）与神经胶质细胞（</a:t>
            </a:r>
            <a:r>
              <a:rPr lang="en-US" altLang="zh-CN" sz="2100" dirty="0">
                <a:latin typeface="+mn-ea"/>
              </a:rPr>
              <a:t>glia</a:t>
            </a:r>
            <a:r>
              <a:rPr lang="zh-CN" altLang="en-US" sz="2100" dirty="0">
                <a:latin typeface="+mn-ea"/>
              </a:rPr>
              <a:t>）</a:t>
            </a:r>
            <a:endParaRPr lang="en-US" altLang="zh-CN" sz="2100" dirty="0">
              <a:latin typeface="+mn-ea"/>
            </a:endParaRPr>
          </a:p>
          <a:p>
            <a:pPr lvl="1"/>
            <a:r>
              <a:rPr lang="zh-CN" altLang="en-US" sz="2100" dirty="0">
                <a:latin typeface="+mn-ea"/>
              </a:rPr>
              <a:t>典型神经元结构：胞体（</a:t>
            </a:r>
            <a:r>
              <a:rPr lang="en-US" altLang="zh-CN" sz="2100" dirty="0">
                <a:latin typeface="+mn-ea"/>
              </a:rPr>
              <a:t>soma</a:t>
            </a:r>
            <a:r>
              <a:rPr lang="zh-CN" altLang="en-US" sz="2100" dirty="0">
                <a:latin typeface="+mn-ea"/>
              </a:rPr>
              <a:t>）和两种神经突起（</a:t>
            </a:r>
            <a:r>
              <a:rPr lang="en-US" altLang="zh-CN" sz="2100" dirty="0">
                <a:latin typeface="+mn-ea"/>
              </a:rPr>
              <a:t>neuronal process</a:t>
            </a:r>
            <a:r>
              <a:rPr lang="zh-CN" altLang="en-US" sz="2100" dirty="0">
                <a:latin typeface="+mn-ea"/>
              </a:rPr>
              <a:t>）：轴突（</a:t>
            </a:r>
            <a:r>
              <a:rPr lang="en-US" altLang="zh-CN" sz="2100" dirty="0">
                <a:latin typeface="+mn-ea"/>
              </a:rPr>
              <a:t>axon</a:t>
            </a:r>
            <a:r>
              <a:rPr lang="zh-CN" altLang="en-US" sz="2100" dirty="0">
                <a:latin typeface="+mn-ea"/>
              </a:rPr>
              <a:t>）和树突（</a:t>
            </a:r>
            <a:r>
              <a:rPr lang="en-US" altLang="zh-CN" sz="2100" dirty="0">
                <a:latin typeface="+mn-ea"/>
              </a:rPr>
              <a:t>dendrite</a:t>
            </a:r>
            <a:r>
              <a:rPr lang="zh-CN" altLang="en-US" sz="2100" dirty="0">
                <a:latin typeface="+mn-ea"/>
              </a:rPr>
              <a:t>）</a:t>
            </a:r>
            <a:endParaRPr lang="en-US" altLang="zh-CN" sz="2100" dirty="0">
              <a:latin typeface="+mn-ea"/>
            </a:endParaRPr>
          </a:p>
          <a:p>
            <a:pPr lvl="2"/>
            <a:r>
              <a:rPr lang="zh-CN" altLang="en-US" sz="1900" dirty="0">
                <a:latin typeface="+mn-ea"/>
              </a:rPr>
              <a:t>轴突：离开细胞体的长突起与靶细胞形成连接</a:t>
            </a:r>
            <a:endParaRPr lang="en-US" altLang="zh-CN" sz="1900" dirty="0">
              <a:latin typeface="+mn-ea"/>
            </a:endParaRPr>
          </a:p>
          <a:p>
            <a:pPr lvl="2"/>
            <a:r>
              <a:rPr lang="zh-CN" altLang="en-US" sz="1900" dirty="0">
                <a:latin typeface="+mn-ea"/>
              </a:rPr>
              <a:t>树突：一些分支，传入纤维与之相连，作为兴</a:t>
            </a:r>
            <a:endParaRPr lang="en-US" altLang="zh-CN" sz="1900" dirty="0">
              <a:latin typeface="+mn-ea"/>
            </a:endParaRPr>
          </a:p>
          <a:p>
            <a:pPr marL="914400" lvl="2" indent="0">
              <a:buNone/>
            </a:pPr>
            <a:r>
              <a:rPr lang="zh-CN" altLang="en-US" sz="1900" dirty="0">
                <a:latin typeface="+mn-ea"/>
              </a:rPr>
              <a:t>奋和抑制的接收站</a:t>
            </a:r>
            <a:endParaRPr lang="en-US" altLang="zh-CN" sz="1900" dirty="0">
              <a:latin typeface="+mn-ea"/>
            </a:endParaRPr>
          </a:p>
          <a:p>
            <a:pPr lvl="2"/>
            <a:r>
              <a:rPr lang="zh-CN" altLang="en-US" sz="1900" dirty="0">
                <a:latin typeface="+mn-ea"/>
              </a:rPr>
              <a:t>在树突上，与其他神经元形成突触，而轴突则</a:t>
            </a:r>
            <a:endParaRPr lang="en-US" altLang="zh-CN" sz="1900" dirty="0">
              <a:latin typeface="+mn-ea"/>
            </a:endParaRPr>
          </a:p>
          <a:p>
            <a:pPr marL="914400" lvl="2" indent="0">
              <a:buNone/>
            </a:pPr>
            <a:r>
              <a:rPr lang="zh-CN" altLang="en-US" sz="1900" dirty="0">
                <a:latin typeface="+mn-ea"/>
              </a:rPr>
              <a:t>与其他神经元形成连接</a:t>
            </a:r>
            <a:endParaRPr lang="en-US" altLang="zh-CN" sz="1900" dirty="0">
              <a:latin typeface="+mn-ea"/>
            </a:endParaRPr>
          </a:p>
          <a:p>
            <a:pPr marL="914400" lvl="2" indent="0">
              <a:buNone/>
            </a:pPr>
            <a:endParaRPr lang="en-US" altLang="zh-CN" sz="1900" dirty="0">
              <a:latin typeface="+mn-ea"/>
            </a:endParaRPr>
          </a:p>
        </p:txBody>
      </p:sp>
      <p:pic>
        <p:nvPicPr>
          <p:cNvPr id="5" name="图片 4">
            <a:extLst>
              <a:ext uri="{FF2B5EF4-FFF2-40B4-BE49-F238E27FC236}">
                <a16:creationId xmlns:a16="http://schemas.microsoft.com/office/drawing/2014/main" id="{AC93A113-D56C-FCE1-C336-2F74C86E9FBA}"/>
              </a:ext>
            </a:extLst>
          </p:cNvPr>
          <p:cNvPicPr>
            <a:picLocks noChangeAspect="1"/>
          </p:cNvPicPr>
          <p:nvPr/>
        </p:nvPicPr>
        <p:blipFill>
          <a:blip r:embed="rId3"/>
          <a:stretch>
            <a:fillRect/>
          </a:stretch>
        </p:blipFill>
        <p:spPr>
          <a:xfrm>
            <a:off x="6445948" y="1936616"/>
            <a:ext cx="5441252" cy="4305687"/>
          </a:xfrm>
          <a:prstGeom prst="rect">
            <a:avLst/>
          </a:prstGeom>
        </p:spPr>
      </p:pic>
    </p:spTree>
    <p:extLst>
      <p:ext uri="{BB962C8B-B14F-4D97-AF65-F5344CB8AC3E}">
        <p14:creationId xmlns:p14="http://schemas.microsoft.com/office/powerpoint/2010/main" val="4186520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F1C189-046A-6142-A3ED-6E6DC968E198}"/>
              </a:ext>
            </a:extLst>
          </p:cNvPr>
          <p:cNvSpPr>
            <a:spLocks noGrp="1"/>
          </p:cNvSpPr>
          <p:nvPr>
            <p:ph type="sldNum" sz="quarter" idx="10"/>
          </p:nvPr>
        </p:nvSpPr>
        <p:spPr/>
        <p:txBody>
          <a:bodyPr/>
          <a:lstStyle/>
          <a:p>
            <a:fld id="{6C53781C-E1F6-4315-A39D-61273F2E0596}" type="slidenum">
              <a:rPr lang="zh-CN" altLang="en-US" smtClean="0"/>
              <a:pPr/>
              <a:t>24</a:t>
            </a:fld>
            <a:endParaRPr lang="zh-CN" altLang="en-US" dirty="0"/>
          </a:p>
        </p:txBody>
      </p:sp>
      <p:sp>
        <p:nvSpPr>
          <p:cNvPr id="3" name="Text Placeholder 2">
            <a:extLst>
              <a:ext uri="{FF2B5EF4-FFF2-40B4-BE49-F238E27FC236}">
                <a16:creationId xmlns:a16="http://schemas.microsoft.com/office/drawing/2014/main" id="{CAC18245-5F9C-6C41-A252-29FC770AEDFD}"/>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3DD309F-258E-4346-A00F-504F000D96C0}"/>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EF78FF9B-B775-4844-A30D-112C3D1E60A5}"/>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53BF1986-1C8B-C543-9698-6549B6BFDFBD}"/>
              </a:ext>
            </a:extLst>
          </p:cNvPr>
          <p:cNvSpPr>
            <a:spLocks noGrp="1"/>
          </p:cNvSpPr>
          <p:nvPr>
            <p:ph type="body" sz="quarter" idx="14"/>
          </p:nvPr>
        </p:nvSpPr>
        <p:spPr/>
        <p:txBody>
          <a:bodyPr/>
          <a:lstStyle/>
          <a:p>
            <a:endParaRPr lang="en-US"/>
          </a:p>
        </p:txBody>
      </p:sp>
      <p:pic>
        <p:nvPicPr>
          <p:cNvPr id="7" name="2-minute-neuroscience-the-neuron" descr="2-minute-neuroscience-the-neuron">
            <a:hlinkClick r:id="" action="ppaction://media"/>
            <a:extLst>
              <a:ext uri="{FF2B5EF4-FFF2-40B4-BE49-F238E27FC236}">
                <a16:creationId xmlns:a16="http://schemas.microsoft.com/office/drawing/2014/main" id="{5830FEBE-962E-8149-8F0A-D9DB7D277E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439" y="43260"/>
            <a:ext cx="12115378" cy="6809580"/>
          </a:xfrm>
          <a:prstGeom prst="rect">
            <a:avLst/>
          </a:prstGeom>
        </p:spPr>
      </p:pic>
    </p:spTree>
    <p:extLst>
      <p:ext uri="{BB962C8B-B14F-4D97-AF65-F5344CB8AC3E}">
        <p14:creationId xmlns:p14="http://schemas.microsoft.com/office/powerpoint/2010/main" val="303504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1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B1F606-0F91-4277-9A10-7E9586D5BF49}"/>
              </a:ext>
            </a:extLst>
          </p:cNvPr>
          <p:cNvSpPr>
            <a:spLocks noGrp="1"/>
          </p:cNvSpPr>
          <p:nvPr>
            <p:ph type="sldNum" sz="quarter" idx="10"/>
          </p:nvPr>
        </p:nvSpPr>
        <p:spPr/>
        <p:txBody>
          <a:bodyPr/>
          <a:lstStyle/>
          <a:p>
            <a:fld id="{6C53781C-E1F6-4315-A39D-61273F2E0596}" type="slidenum">
              <a:rPr lang="zh-CN" altLang="en-US" smtClean="0"/>
              <a:pPr/>
              <a:t>25</a:t>
            </a:fld>
            <a:endParaRPr lang="zh-CN" altLang="en-US" dirty="0"/>
          </a:p>
        </p:txBody>
      </p:sp>
      <p:sp>
        <p:nvSpPr>
          <p:cNvPr id="3" name="文本占位符 2">
            <a:extLst>
              <a:ext uri="{FF2B5EF4-FFF2-40B4-BE49-F238E27FC236}">
                <a16:creationId xmlns:a16="http://schemas.microsoft.com/office/drawing/2014/main" id="{C77F2E35-BCB5-481C-956F-2EB66515DDFD}"/>
              </a:ext>
            </a:extLst>
          </p:cNvPr>
          <p:cNvSpPr>
            <a:spLocks noGrp="1"/>
          </p:cNvSpPr>
          <p:nvPr>
            <p:ph type="body" sz="quarter" idx="11"/>
          </p:nvPr>
        </p:nvSpPr>
        <p:spPr/>
        <p:txBody>
          <a:bodyPr/>
          <a:lstStyle/>
          <a:p>
            <a:r>
              <a:rPr lang="zh-CN" altLang="en-US" dirty="0"/>
              <a:t>突触：细胞间通讯的部位</a:t>
            </a:r>
          </a:p>
        </p:txBody>
      </p:sp>
      <p:sp>
        <p:nvSpPr>
          <p:cNvPr id="4" name="文本占位符 3">
            <a:extLst>
              <a:ext uri="{FF2B5EF4-FFF2-40B4-BE49-F238E27FC236}">
                <a16:creationId xmlns:a16="http://schemas.microsoft.com/office/drawing/2014/main" id="{91F5EDF4-93F1-4AFD-A1B5-3AC153AC3641}"/>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E9265D58-D7FA-40DA-910F-DC46AE99E998}"/>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202767DC-57F6-4F12-952D-8B8892E69A06}"/>
              </a:ext>
            </a:extLst>
          </p:cNvPr>
          <p:cNvSpPr>
            <a:spLocks noGrp="1"/>
          </p:cNvSpPr>
          <p:nvPr>
            <p:ph type="body" sz="quarter" idx="14"/>
          </p:nvPr>
        </p:nvSpPr>
        <p:spPr>
          <a:xfrm>
            <a:off x="319056" y="766710"/>
            <a:ext cx="11568144" cy="4765791"/>
          </a:xfrm>
        </p:spPr>
        <p:txBody>
          <a:bodyPr/>
          <a:lstStyle/>
          <a:p>
            <a:r>
              <a:rPr lang="zh-CN" altLang="en-US" dirty="0"/>
              <a:t>突触（</a:t>
            </a:r>
            <a:r>
              <a:rPr lang="en-US" altLang="zh-CN" dirty="0"/>
              <a:t>Synapse</a:t>
            </a:r>
            <a:r>
              <a:rPr lang="zh-CN" altLang="en-US" dirty="0"/>
              <a:t>）：一个细胞将其信息传递至另一个细胞的结构部位</a:t>
            </a:r>
            <a:endParaRPr lang="en-US" altLang="zh-CN" dirty="0"/>
          </a:p>
          <a:p>
            <a:pPr lvl="1"/>
            <a:r>
              <a:rPr lang="zh-CN" altLang="en-US" dirty="0"/>
              <a:t>突触传递机制对信号的整合和可塑性起着关键的作用，是许多治疗性药物的作用靶</a:t>
            </a:r>
            <a:endParaRPr lang="en-US" altLang="zh-CN" dirty="0"/>
          </a:p>
          <a:p>
            <a:pPr lvl="1"/>
            <a:r>
              <a:rPr lang="zh-CN" altLang="en-US" dirty="0"/>
              <a:t>例子：光感受器中囊泡释放神经递质</a:t>
            </a:r>
            <a:r>
              <a:rPr lang="en-US" altLang="zh-CN" dirty="0"/>
              <a:t> </a:t>
            </a:r>
            <a:r>
              <a:rPr lang="en-US" altLang="zh-CN" dirty="0">
                <a:sym typeface="Wingdings" panose="05000000000000000000" pitchFamily="2" charset="2"/>
              </a:rPr>
              <a:t> </a:t>
            </a:r>
            <a:r>
              <a:rPr lang="zh-CN" altLang="en-US" dirty="0">
                <a:sym typeface="Wingdings" panose="05000000000000000000" pitchFamily="2" charset="2"/>
              </a:rPr>
              <a:t>激活双极细胞膜上受体的特异蛋白质 </a:t>
            </a:r>
            <a:r>
              <a:rPr lang="en-US" altLang="zh-CN" dirty="0">
                <a:sym typeface="Wingdings" panose="05000000000000000000" pitchFamily="2" charset="2"/>
              </a:rPr>
              <a:t> </a:t>
            </a:r>
            <a:r>
              <a:rPr lang="zh-CN" altLang="en-US" dirty="0">
                <a:sym typeface="Wingdings" panose="05000000000000000000" pitchFamily="2" charset="2"/>
              </a:rPr>
              <a:t>产生局部分级电位，扩布至其终末</a:t>
            </a:r>
            <a:endParaRPr lang="en-US" altLang="zh-CN" dirty="0">
              <a:sym typeface="Wingdings" panose="05000000000000000000" pitchFamily="2" charset="2"/>
            </a:endParaRPr>
          </a:p>
          <a:p>
            <a:pPr lvl="1"/>
            <a:r>
              <a:rPr lang="zh-CN" altLang="en-US" dirty="0">
                <a:sym typeface="Wingdings" panose="05000000000000000000" pitchFamily="2" charset="2"/>
              </a:rPr>
              <a:t>突触传递（</a:t>
            </a:r>
            <a:r>
              <a:rPr lang="en-US" altLang="zh-CN" dirty="0">
                <a:sym typeface="Wingdings" panose="05000000000000000000" pitchFamily="2" charset="2"/>
              </a:rPr>
              <a:t>synaptic transmission</a:t>
            </a:r>
            <a:r>
              <a:rPr lang="zh-CN" altLang="en-US" dirty="0">
                <a:sym typeface="Wingdings" panose="05000000000000000000" pitchFamily="2" charset="2"/>
              </a:rPr>
              <a:t>）：从突触前神经元释放神经递质到突触后神经元识别神经递质的整个过程</a:t>
            </a:r>
            <a:endParaRPr lang="en-US" altLang="zh-CN" dirty="0">
              <a:sym typeface="Wingdings" panose="05000000000000000000" pitchFamily="2" charset="2"/>
            </a:endParaRPr>
          </a:p>
          <a:p>
            <a:pPr lvl="1"/>
            <a:endParaRPr lang="en-US" altLang="zh-CN" dirty="0">
              <a:sym typeface="Wingdings" panose="05000000000000000000" pitchFamily="2" charset="2"/>
            </a:endParaRPr>
          </a:p>
          <a:p>
            <a:pPr lvl="1"/>
            <a:endParaRPr lang="en-US" altLang="zh-CN" dirty="0">
              <a:sym typeface="Wingdings" panose="05000000000000000000" pitchFamily="2" charset="2"/>
            </a:endParaRPr>
          </a:p>
        </p:txBody>
      </p:sp>
      <p:pic>
        <p:nvPicPr>
          <p:cNvPr id="9" name="图片 8">
            <a:extLst>
              <a:ext uri="{FF2B5EF4-FFF2-40B4-BE49-F238E27FC236}">
                <a16:creationId xmlns:a16="http://schemas.microsoft.com/office/drawing/2014/main" id="{2F9F7D2F-FC3E-410F-8E05-049A1F290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514228" y="1408977"/>
            <a:ext cx="3163543" cy="6858000"/>
          </a:xfrm>
          <a:prstGeom prst="rect">
            <a:avLst/>
          </a:prstGeom>
        </p:spPr>
      </p:pic>
    </p:spTree>
    <p:extLst>
      <p:ext uri="{BB962C8B-B14F-4D97-AF65-F5344CB8AC3E}">
        <p14:creationId xmlns:p14="http://schemas.microsoft.com/office/powerpoint/2010/main" val="1960392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5AAB80-29DE-7544-83FA-53490594A60B}"/>
              </a:ext>
            </a:extLst>
          </p:cNvPr>
          <p:cNvSpPr>
            <a:spLocks noGrp="1"/>
          </p:cNvSpPr>
          <p:nvPr>
            <p:ph type="sldNum" sz="quarter" idx="10"/>
          </p:nvPr>
        </p:nvSpPr>
        <p:spPr/>
        <p:txBody>
          <a:bodyPr/>
          <a:lstStyle/>
          <a:p>
            <a:fld id="{6C53781C-E1F6-4315-A39D-61273F2E0596}" type="slidenum">
              <a:rPr lang="zh-CN" altLang="en-US" smtClean="0"/>
              <a:pPr/>
              <a:t>26</a:t>
            </a:fld>
            <a:endParaRPr lang="zh-CN" altLang="en-US" dirty="0"/>
          </a:p>
        </p:txBody>
      </p:sp>
      <p:sp>
        <p:nvSpPr>
          <p:cNvPr id="4" name="Text Placeholder 3">
            <a:extLst>
              <a:ext uri="{FF2B5EF4-FFF2-40B4-BE49-F238E27FC236}">
                <a16:creationId xmlns:a16="http://schemas.microsoft.com/office/drawing/2014/main" id="{BB252AA9-8E3B-484B-959B-4C6E22864F0E}"/>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5DE0DF19-543B-564C-8483-D9E14BA9EFBE}"/>
              </a:ext>
            </a:extLst>
          </p:cNvPr>
          <p:cNvSpPr>
            <a:spLocks noGrp="1"/>
          </p:cNvSpPr>
          <p:nvPr>
            <p:ph type="body" sz="quarter" idx="13"/>
          </p:nvPr>
        </p:nvSpPr>
        <p:spPr/>
        <p:txBody>
          <a:bodyPr/>
          <a:lstStyle/>
          <a:p>
            <a:endParaRPr lang="en-US"/>
          </a:p>
        </p:txBody>
      </p:sp>
      <p:pic>
        <p:nvPicPr>
          <p:cNvPr id="7" name="2-minute-neuroscience-synaptic-transmission" descr="2-minute-neuroscience-synaptic-transmission">
            <a:hlinkClick r:id="" action="ppaction://media"/>
            <a:extLst>
              <a:ext uri="{FF2B5EF4-FFF2-40B4-BE49-F238E27FC236}">
                <a16:creationId xmlns:a16="http://schemas.microsoft.com/office/drawing/2014/main" id="{4740C594-E48C-284C-82DF-E3C6989C06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01525" cy="6858000"/>
          </a:xfrm>
          <a:prstGeom prst="rect">
            <a:avLst/>
          </a:prstGeom>
        </p:spPr>
      </p:pic>
    </p:spTree>
    <p:extLst>
      <p:ext uri="{BB962C8B-B14F-4D97-AF65-F5344CB8AC3E}">
        <p14:creationId xmlns:p14="http://schemas.microsoft.com/office/powerpoint/2010/main" val="401965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A6D26A-667C-4FE1-BAA2-A9B3B483DEEB}"/>
              </a:ext>
            </a:extLst>
          </p:cNvPr>
          <p:cNvSpPr>
            <a:spLocks noGrp="1"/>
          </p:cNvSpPr>
          <p:nvPr>
            <p:ph type="sldNum" sz="quarter" idx="10"/>
          </p:nvPr>
        </p:nvSpPr>
        <p:spPr/>
        <p:txBody>
          <a:bodyPr/>
          <a:lstStyle/>
          <a:p>
            <a:fld id="{6C53781C-E1F6-4315-A39D-61273F2E0596}" type="slidenum">
              <a:rPr lang="zh-CN" altLang="en-US" smtClean="0"/>
              <a:pPr/>
              <a:t>27</a:t>
            </a:fld>
            <a:endParaRPr lang="zh-CN" altLang="en-US" dirty="0"/>
          </a:p>
        </p:txBody>
      </p:sp>
      <p:sp>
        <p:nvSpPr>
          <p:cNvPr id="3" name="文本占位符 2">
            <a:extLst>
              <a:ext uri="{FF2B5EF4-FFF2-40B4-BE49-F238E27FC236}">
                <a16:creationId xmlns:a16="http://schemas.microsoft.com/office/drawing/2014/main" id="{D9C846A7-C344-400C-A059-8D9D965EABAB}"/>
              </a:ext>
            </a:extLst>
          </p:cNvPr>
          <p:cNvSpPr>
            <a:spLocks noGrp="1"/>
          </p:cNvSpPr>
          <p:nvPr>
            <p:ph type="body" sz="quarter" idx="11"/>
          </p:nvPr>
        </p:nvSpPr>
        <p:spPr/>
        <p:txBody>
          <a:bodyPr/>
          <a:lstStyle/>
          <a:p>
            <a:r>
              <a:rPr lang="zh-CN" altLang="en-US" dirty="0"/>
              <a:t>兴奋和抑制</a:t>
            </a:r>
          </a:p>
        </p:txBody>
      </p:sp>
      <p:sp>
        <p:nvSpPr>
          <p:cNvPr id="4" name="文本占位符 3">
            <a:extLst>
              <a:ext uri="{FF2B5EF4-FFF2-40B4-BE49-F238E27FC236}">
                <a16:creationId xmlns:a16="http://schemas.microsoft.com/office/drawing/2014/main" id="{F1521998-3495-4073-9358-8520200E2C49}"/>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9F1A05A7-6A3D-4215-A45C-6D8A27741DC3}"/>
              </a:ext>
            </a:extLst>
          </p:cNvPr>
          <p:cNvSpPr>
            <a:spLocks noGrp="1"/>
          </p:cNvSpPr>
          <p:nvPr>
            <p:ph type="body" sz="quarter" idx="13"/>
          </p:nvPr>
        </p:nvSpPr>
        <p:spPr/>
        <p:txBody>
          <a:bodyPr/>
          <a:lstStyle/>
          <a:p>
            <a:endParaRPr lang="zh-CN" altLang="en-US"/>
          </a:p>
        </p:txBody>
      </p:sp>
      <p:pic>
        <p:nvPicPr>
          <p:cNvPr id="12292" name="Picture 4">
            <a:extLst>
              <a:ext uri="{FF2B5EF4-FFF2-40B4-BE49-F238E27FC236}">
                <a16:creationId xmlns:a16="http://schemas.microsoft.com/office/drawing/2014/main" id="{9D04E59C-E0C1-29CE-4C85-FA71D89DC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239" y="1038225"/>
            <a:ext cx="8938014" cy="475297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9C4D8BB-FEB6-174D-5C90-42C012CD9F90}"/>
              </a:ext>
            </a:extLst>
          </p:cNvPr>
          <p:cNvSpPr txBox="1"/>
          <p:nvPr/>
        </p:nvSpPr>
        <p:spPr>
          <a:xfrm>
            <a:off x="7686576" y="4246323"/>
            <a:ext cx="940904" cy="369332"/>
          </a:xfrm>
          <a:prstGeom prst="rect">
            <a:avLst/>
          </a:prstGeom>
          <a:noFill/>
        </p:spPr>
        <p:txBody>
          <a:bodyPr wrap="square">
            <a:spAutoFit/>
          </a:bodyPr>
          <a:lstStyle/>
          <a:p>
            <a:pPr algn="l"/>
            <a:r>
              <a:rPr lang="en-US" altLang="zh-CN" b="0" i="0" dirty="0">
                <a:solidFill>
                  <a:srgbClr val="202122"/>
                </a:solidFill>
                <a:effectLst/>
                <a:latin typeface="Arial" panose="020B0604020202020204" pitchFamily="34" charset="0"/>
              </a:rPr>
              <a:t>20nm</a:t>
            </a:r>
            <a:endParaRPr lang="zh-CN" altLang="en-US" b="0" i="0" dirty="0">
              <a:solidFill>
                <a:srgbClr val="202122"/>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042F1ED0-89E1-2487-6787-093004336156}"/>
              </a:ext>
            </a:extLst>
          </p:cNvPr>
          <p:cNvSpPr txBox="1"/>
          <p:nvPr/>
        </p:nvSpPr>
        <p:spPr>
          <a:xfrm>
            <a:off x="3207854" y="5968484"/>
            <a:ext cx="6097656" cy="369332"/>
          </a:xfrm>
          <a:prstGeom prst="rect">
            <a:avLst/>
          </a:prstGeom>
          <a:noFill/>
        </p:spPr>
        <p:txBody>
          <a:bodyPr wrap="square">
            <a:spAutoFit/>
          </a:bodyPr>
          <a:lstStyle/>
          <a:p>
            <a:r>
              <a:rPr lang="zh-CN" altLang="en-US" b="1" i="0" dirty="0">
                <a:solidFill>
                  <a:srgbClr val="202122"/>
                </a:solidFill>
                <a:effectLst/>
                <a:latin typeface="Arial" panose="020B0604020202020204" pitchFamily="34" charset="0"/>
              </a:rPr>
              <a:t>钙离子通道</a:t>
            </a:r>
            <a:r>
              <a:rPr lang="zh-CN" altLang="en-US" b="0" i="0" dirty="0">
                <a:solidFill>
                  <a:srgbClr val="202122"/>
                </a:solidFill>
                <a:effectLst/>
                <a:latin typeface="Arial" panose="020B0604020202020204" pitchFamily="34" charset="0"/>
              </a:rPr>
              <a:t>负责将去极化转化成神经递质的释放。</a:t>
            </a:r>
            <a:endParaRPr lang="zh-CN" altLang="en-US" dirty="0"/>
          </a:p>
        </p:txBody>
      </p:sp>
    </p:spTree>
    <p:extLst>
      <p:ext uri="{BB962C8B-B14F-4D97-AF65-F5344CB8AC3E}">
        <p14:creationId xmlns:p14="http://schemas.microsoft.com/office/powerpoint/2010/main" val="3583987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68C806-C12B-42F8-9C09-18F504BEF7D6}"/>
              </a:ext>
            </a:extLst>
          </p:cNvPr>
          <p:cNvSpPr>
            <a:spLocks noGrp="1"/>
          </p:cNvSpPr>
          <p:nvPr>
            <p:ph type="sldNum" sz="quarter" idx="10"/>
          </p:nvPr>
        </p:nvSpPr>
        <p:spPr/>
        <p:txBody>
          <a:bodyPr/>
          <a:lstStyle/>
          <a:p>
            <a:fld id="{6C53781C-E1F6-4315-A39D-61273F2E0596}" type="slidenum">
              <a:rPr lang="zh-CN" altLang="en-US" smtClean="0"/>
              <a:pPr/>
              <a:t>28</a:t>
            </a:fld>
            <a:endParaRPr lang="zh-CN" altLang="en-US" dirty="0"/>
          </a:p>
        </p:txBody>
      </p:sp>
      <p:sp>
        <p:nvSpPr>
          <p:cNvPr id="3" name="文本占位符 2">
            <a:extLst>
              <a:ext uri="{FF2B5EF4-FFF2-40B4-BE49-F238E27FC236}">
                <a16:creationId xmlns:a16="http://schemas.microsoft.com/office/drawing/2014/main" id="{B7A572F6-6EFD-4132-85A7-D3B0C9DFD96E}"/>
              </a:ext>
            </a:extLst>
          </p:cNvPr>
          <p:cNvSpPr>
            <a:spLocks noGrp="1"/>
          </p:cNvSpPr>
          <p:nvPr>
            <p:ph type="body" sz="quarter" idx="11"/>
          </p:nvPr>
        </p:nvSpPr>
        <p:spPr/>
        <p:txBody>
          <a:bodyPr/>
          <a:lstStyle/>
          <a:p>
            <a:r>
              <a:rPr lang="zh-CN" altLang="en-US" dirty="0"/>
              <a:t>神经通信与信息流</a:t>
            </a:r>
          </a:p>
        </p:txBody>
      </p:sp>
      <p:sp>
        <p:nvSpPr>
          <p:cNvPr id="4" name="文本占位符 3">
            <a:extLst>
              <a:ext uri="{FF2B5EF4-FFF2-40B4-BE49-F238E27FC236}">
                <a16:creationId xmlns:a16="http://schemas.microsoft.com/office/drawing/2014/main" id="{053DFC75-74B8-4071-9D42-D6002A902B12}"/>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21FC8E0B-0DC3-4503-A070-1F8F80817129}"/>
              </a:ext>
            </a:extLst>
          </p:cNvPr>
          <p:cNvSpPr>
            <a:spLocks noGrp="1"/>
          </p:cNvSpPr>
          <p:nvPr>
            <p:ph type="body" sz="quarter" idx="13"/>
          </p:nvPr>
        </p:nvSpPr>
        <p:spPr/>
        <p:txBody>
          <a:bodyPr/>
          <a:lstStyle/>
          <a:p>
            <a:endParaRPr lang="zh-CN" altLang="en-US" dirty="0"/>
          </a:p>
        </p:txBody>
      </p:sp>
      <p:sp>
        <p:nvSpPr>
          <p:cNvPr id="6" name="文本占位符 5">
            <a:extLst>
              <a:ext uri="{FF2B5EF4-FFF2-40B4-BE49-F238E27FC236}">
                <a16:creationId xmlns:a16="http://schemas.microsoft.com/office/drawing/2014/main" id="{8D421E6F-278A-4640-8D63-1EDEBB87B3F8}"/>
              </a:ext>
            </a:extLst>
          </p:cNvPr>
          <p:cNvSpPr>
            <a:spLocks noGrp="1"/>
          </p:cNvSpPr>
          <p:nvPr>
            <p:ph type="body" sz="quarter" idx="14"/>
          </p:nvPr>
        </p:nvSpPr>
        <p:spPr>
          <a:xfrm>
            <a:off x="319055" y="766710"/>
            <a:ext cx="6254999" cy="4765791"/>
          </a:xfrm>
        </p:spPr>
        <p:txBody>
          <a:bodyPr/>
          <a:lstStyle/>
          <a:p>
            <a:r>
              <a:rPr lang="zh-CN" altLang="en-US" dirty="0"/>
              <a:t>神经元内部的信号通讯主要依赖由动作电位和分级电位产生的膜电位变化实现</a:t>
            </a:r>
            <a:endParaRPr lang="en-US" altLang="zh-CN" dirty="0"/>
          </a:p>
          <a:p>
            <a:pPr lvl="1"/>
            <a:r>
              <a:rPr lang="zh-CN" altLang="en-US" dirty="0"/>
              <a:t>动态极化理论（</a:t>
            </a:r>
            <a:r>
              <a:rPr lang="en-US" altLang="zh-CN" dirty="0"/>
              <a:t>theory of dynamic polarization</a:t>
            </a:r>
            <a:r>
              <a:rPr lang="zh-CN" altLang="en-US" dirty="0"/>
              <a:t>）</a:t>
            </a:r>
            <a:r>
              <a:rPr lang="en-US" altLang="zh-CN" dirty="0"/>
              <a:t>: </a:t>
            </a:r>
            <a:r>
              <a:rPr lang="zh-CN" altLang="en-US" dirty="0"/>
              <a:t>信号自树突始、经胞体、终轴突</a:t>
            </a:r>
            <a:endParaRPr lang="en-US" altLang="zh-CN" dirty="0"/>
          </a:p>
          <a:p>
            <a:pPr lvl="1"/>
            <a:r>
              <a:rPr lang="zh-CN" altLang="en-US" dirty="0"/>
              <a:t>分级电位（</a:t>
            </a:r>
            <a:r>
              <a:rPr lang="en-US" altLang="zh-CN" dirty="0"/>
              <a:t>graded potential</a:t>
            </a:r>
            <a:r>
              <a:rPr lang="zh-CN" altLang="en-US" dirty="0"/>
              <a:t>）：突触电位（帮助决定该神经元是否要产生动作电位）、受体电位</a:t>
            </a:r>
            <a:endParaRPr lang="en-US" altLang="zh-CN" dirty="0"/>
          </a:p>
          <a:p>
            <a:pPr lvl="1"/>
            <a:r>
              <a:rPr lang="zh-CN" altLang="en-US" dirty="0"/>
              <a:t>动作电位（</a:t>
            </a:r>
            <a:r>
              <a:rPr lang="en-US" altLang="zh-CN" dirty="0"/>
              <a:t>action potential</a:t>
            </a:r>
            <a:r>
              <a:rPr lang="zh-CN" altLang="en-US" dirty="0"/>
              <a:t>）：轴突长距离传递信号所采用的神经冲动具备的一个基本单位</a:t>
            </a:r>
            <a:endParaRPr lang="en-US" altLang="zh-CN" dirty="0"/>
          </a:p>
          <a:p>
            <a:r>
              <a:rPr lang="zh-CN" altLang="en-US" dirty="0"/>
              <a:t>神经元之间信号通讯主要依赖神经递质的释放与接收</a:t>
            </a:r>
            <a:endParaRPr lang="en-US" altLang="zh-CN" dirty="0"/>
          </a:p>
          <a:p>
            <a:pPr lvl="1"/>
            <a:r>
              <a:rPr lang="zh-CN" altLang="en-US" dirty="0"/>
              <a:t>电突触：膜电位变化通过间隙连接间的离子流</a:t>
            </a:r>
            <a:endParaRPr lang="en-US" altLang="zh-CN" dirty="0"/>
          </a:p>
          <a:p>
            <a:pPr lvl="1"/>
            <a:r>
              <a:rPr lang="zh-CN" altLang="en-US" dirty="0"/>
              <a:t>化学突触：动作电位到达突触前末梢，神经递质释放、扩散到突触间隙，与突触后神经元特异性受体结合，产生突触电位</a:t>
            </a:r>
          </a:p>
        </p:txBody>
      </p:sp>
      <p:pic>
        <p:nvPicPr>
          <p:cNvPr id="10" name="图片 9">
            <a:extLst>
              <a:ext uri="{FF2B5EF4-FFF2-40B4-BE49-F238E27FC236}">
                <a16:creationId xmlns:a16="http://schemas.microsoft.com/office/drawing/2014/main" id="{6E211743-F093-42D4-8761-2A0F5C4F2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566" y="1063340"/>
            <a:ext cx="2938188" cy="4908884"/>
          </a:xfrm>
          <a:prstGeom prst="rect">
            <a:avLst/>
          </a:prstGeom>
        </p:spPr>
      </p:pic>
      <p:pic>
        <p:nvPicPr>
          <p:cNvPr id="7" name="Picture 2" descr="静息电位和动作电位有什么区别- 新闻2022">
            <a:extLst>
              <a:ext uri="{FF2B5EF4-FFF2-40B4-BE49-F238E27FC236}">
                <a16:creationId xmlns:a16="http://schemas.microsoft.com/office/drawing/2014/main" id="{38813496-C439-1467-26F2-ED868FFF6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7860" y="1739974"/>
            <a:ext cx="2854140" cy="281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049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68C806-C12B-42F8-9C09-18F504BEF7D6}"/>
              </a:ext>
            </a:extLst>
          </p:cNvPr>
          <p:cNvSpPr>
            <a:spLocks noGrp="1"/>
          </p:cNvSpPr>
          <p:nvPr>
            <p:ph type="sldNum" sz="quarter" idx="10"/>
          </p:nvPr>
        </p:nvSpPr>
        <p:spPr/>
        <p:txBody>
          <a:bodyPr/>
          <a:lstStyle/>
          <a:p>
            <a:fld id="{6C53781C-E1F6-4315-A39D-61273F2E0596}" type="slidenum">
              <a:rPr lang="zh-CN" altLang="en-US" smtClean="0"/>
              <a:pPr/>
              <a:t>29</a:t>
            </a:fld>
            <a:endParaRPr lang="zh-CN" altLang="en-US" dirty="0"/>
          </a:p>
        </p:txBody>
      </p:sp>
      <p:sp>
        <p:nvSpPr>
          <p:cNvPr id="3" name="文本占位符 2">
            <a:extLst>
              <a:ext uri="{FF2B5EF4-FFF2-40B4-BE49-F238E27FC236}">
                <a16:creationId xmlns:a16="http://schemas.microsoft.com/office/drawing/2014/main" id="{B7A572F6-6EFD-4132-85A7-D3B0C9DFD96E}"/>
              </a:ext>
            </a:extLst>
          </p:cNvPr>
          <p:cNvSpPr>
            <a:spLocks noGrp="1"/>
          </p:cNvSpPr>
          <p:nvPr>
            <p:ph type="body" sz="quarter" idx="11"/>
          </p:nvPr>
        </p:nvSpPr>
        <p:spPr/>
        <p:txBody>
          <a:bodyPr/>
          <a:lstStyle/>
          <a:p>
            <a:r>
              <a:rPr lang="zh-CN" altLang="en-US" dirty="0"/>
              <a:t>神经通信与信息流</a:t>
            </a:r>
          </a:p>
        </p:txBody>
      </p:sp>
      <p:sp>
        <p:nvSpPr>
          <p:cNvPr id="4" name="文本占位符 3">
            <a:extLst>
              <a:ext uri="{FF2B5EF4-FFF2-40B4-BE49-F238E27FC236}">
                <a16:creationId xmlns:a16="http://schemas.microsoft.com/office/drawing/2014/main" id="{053DFC75-74B8-4071-9D42-D6002A902B12}"/>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21FC8E0B-0DC3-4503-A070-1F8F80817129}"/>
              </a:ext>
            </a:extLst>
          </p:cNvPr>
          <p:cNvSpPr>
            <a:spLocks noGrp="1"/>
          </p:cNvSpPr>
          <p:nvPr>
            <p:ph type="body" sz="quarter" idx="13"/>
          </p:nvPr>
        </p:nvSpPr>
        <p:spPr/>
        <p:txBody>
          <a:bodyPr/>
          <a:lstStyle/>
          <a:p>
            <a:endParaRPr lang="zh-CN" altLang="en-US" dirty="0"/>
          </a:p>
        </p:txBody>
      </p:sp>
      <p:sp>
        <p:nvSpPr>
          <p:cNvPr id="9" name="文本占位符 8">
            <a:extLst>
              <a:ext uri="{FF2B5EF4-FFF2-40B4-BE49-F238E27FC236}">
                <a16:creationId xmlns:a16="http://schemas.microsoft.com/office/drawing/2014/main" id="{6059E5A4-A1BA-CDF8-DAC3-DACE1BA97E22}"/>
              </a:ext>
            </a:extLst>
          </p:cNvPr>
          <p:cNvSpPr>
            <a:spLocks noGrp="1"/>
          </p:cNvSpPr>
          <p:nvPr>
            <p:ph type="body" sz="quarter" idx="14"/>
          </p:nvPr>
        </p:nvSpPr>
        <p:spPr>
          <a:xfrm>
            <a:off x="4290981" y="1724633"/>
            <a:ext cx="9063701" cy="3734022"/>
          </a:xfrm>
        </p:spPr>
        <p:txBody>
          <a:bodyPr/>
          <a:lstStyle/>
          <a:p>
            <a:endParaRPr lang="zh-CN" altLang="en-US" dirty="0"/>
          </a:p>
        </p:txBody>
      </p:sp>
      <p:pic>
        <p:nvPicPr>
          <p:cNvPr id="19458" name="Picture 2" descr="preview">
            <a:extLst>
              <a:ext uri="{FF2B5EF4-FFF2-40B4-BE49-F238E27FC236}">
                <a16:creationId xmlns:a16="http://schemas.microsoft.com/office/drawing/2014/main" id="{A32E3D13-981C-1B44-223C-D9658B6CA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56" y="1793496"/>
            <a:ext cx="5595970" cy="419338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preview">
            <a:extLst>
              <a:ext uri="{FF2B5EF4-FFF2-40B4-BE49-F238E27FC236}">
                <a16:creationId xmlns:a16="http://schemas.microsoft.com/office/drawing/2014/main" id="{611E57BF-7944-14DA-FEA7-AA50CBEB1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3496"/>
            <a:ext cx="5591175" cy="419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514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精彩回顾</a:t>
            </a:r>
            <a:r>
              <a:rPr lang="en-US" altLang="zh-CN" dirty="0"/>
              <a:t>—Recap1</a:t>
            </a:r>
            <a:endParaRPr lang="zh-CN" altLang="en-US" dirty="0"/>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dirty="0"/>
          </a:p>
        </p:txBody>
      </p:sp>
      <p:sp>
        <p:nvSpPr>
          <p:cNvPr id="16" name="灯片编号占位符 15">
            <a:extLst>
              <a:ext uri="{FF2B5EF4-FFF2-40B4-BE49-F238E27FC236}">
                <a16:creationId xmlns:a16="http://schemas.microsoft.com/office/drawing/2014/main" id="{1F62ECC2-5CC3-7748-BC5F-93F8B5E7CF9B}"/>
              </a:ext>
            </a:extLst>
          </p:cNvPr>
          <p:cNvSpPr>
            <a:spLocks noGrp="1"/>
          </p:cNvSpPr>
          <p:nvPr>
            <p:ph type="sldNum" sz="quarter" idx="10"/>
          </p:nvPr>
        </p:nvSpPr>
        <p:spPr/>
        <p:txBody>
          <a:bodyPr/>
          <a:lstStyle/>
          <a:p>
            <a:fld id="{6C53781C-E1F6-4315-A39D-61273F2E0596}" type="slidenum">
              <a:rPr lang="zh-CN" altLang="en-US" smtClean="0"/>
              <a:pPr/>
              <a:t>3</a:t>
            </a:fld>
            <a:endParaRPr lang="zh-CN" altLang="en-US" dirty="0"/>
          </a:p>
        </p:txBody>
      </p:sp>
      <p:grpSp>
        <p:nvGrpSpPr>
          <p:cNvPr id="8" name="组合 7">
            <a:extLst>
              <a:ext uri="{FF2B5EF4-FFF2-40B4-BE49-F238E27FC236}">
                <a16:creationId xmlns:a16="http://schemas.microsoft.com/office/drawing/2014/main" id="{B525B37B-2300-6F48-C007-38B0E3BA5CA4}"/>
              </a:ext>
            </a:extLst>
          </p:cNvPr>
          <p:cNvGrpSpPr/>
          <p:nvPr/>
        </p:nvGrpSpPr>
        <p:grpSpPr>
          <a:xfrm>
            <a:off x="102189" y="1013133"/>
            <a:ext cx="9076984" cy="5166784"/>
            <a:chOff x="1093601" y="1058333"/>
            <a:chExt cx="9076984" cy="5166784"/>
          </a:xfrm>
        </p:grpSpPr>
        <p:pic>
          <p:nvPicPr>
            <p:cNvPr id="9" name="Picture 2" descr="http://www.qstheory.cn/laigao/ycjx/2019-02/22/1124149039_15507985410681n.jpg">
              <a:extLst>
                <a:ext uri="{FF2B5EF4-FFF2-40B4-BE49-F238E27FC236}">
                  <a16:creationId xmlns:a16="http://schemas.microsoft.com/office/drawing/2014/main" id="{3CD0D402-DF68-668F-2605-0D3B5081F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018" y="1058333"/>
              <a:ext cx="7793567" cy="516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5">
              <a:extLst>
                <a:ext uri="{FF2B5EF4-FFF2-40B4-BE49-F238E27FC236}">
                  <a16:creationId xmlns:a16="http://schemas.microsoft.com/office/drawing/2014/main" id="{162F2D33-3880-08D3-BB5E-E206BE254907}"/>
                </a:ext>
              </a:extLst>
            </p:cNvPr>
            <p:cNvGrpSpPr>
              <a:grpSpLocks/>
            </p:cNvGrpSpPr>
            <p:nvPr/>
          </p:nvGrpSpPr>
          <p:grpSpPr bwMode="auto">
            <a:xfrm rot="-653006">
              <a:off x="1093601" y="3711191"/>
              <a:ext cx="1372380" cy="2059516"/>
              <a:chOff x="1378066" y="872680"/>
              <a:chExt cx="1029012" cy="1544108"/>
            </a:xfrm>
          </p:grpSpPr>
          <p:sp>
            <p:nvSpPr>
              <p:cNvPr id="12" name="object 13">
                <a:extLst>
                  <a:ext uri="{FF2B5EF4-FFF2-40B4-BE49-F238E27FC236}">
                    <a16:creationId xmlns:a16="http://schemas.microsoft.com/office/drawing/2014/main" id="{AAD7A68D-693A-52F0-FFA3-ECB27A91A786}"/>
                  </a:ext>
                </a:extLst>
              </p:cNvPr>
              <p:cNvSpPr/>
              <p:nvPr/>
            </p:nvSpPr>
            <p:spPr>
              <a:xfrm>
                <a:off x="1383412" y="872680"/>
                <a:ext cx="1023666" cy="1544108"/>
              </a:xfrm>
              <a:prstGeom prst="rect">
                <a:avLst/>
              </a:prstGeom>
              <a:blipFill>
                <a:blip r:embed="rId4" cstate="print"/>
                <a:stretch>
                  <a:fillRect/>
                </a:stretch>
              </a:blipFill>
            </p:spPr>
            <p:txBody>
              <a:bodyPr lIns="0" tIns="0" rIns="0" bIns="0"/>
              <a:lstStyle/>
              <a:p>
                <a:pPr>
                  <a:defRPr/>
                </a:pPr>
                <a:endParaRPr sz="1328" b="1">
                  <a:latin typeface="+mn-ea"/>
                  <a:ea typeface="微软雅黑" panose="020B0503020204020204" pitchFamily="34" charset="-122"/>
                </a:endParaRPr>
              </a:p>
            </p:txBody>
          </p:sp>
          <p:sp>
            <p:nvSpPr>
              <p:cNvPr id="13" name="object 33">
                <a:extLst>
                  <a:ext uri="{FF2B5EF4-FFF2-40B4-BE49-F238E27FC236}">
                    <a16:creationId xmlns:a16="http://schemas.microsoft.com/office/drawing/2014/main" id="{71072112-EB05-48D5-C48D-AA3C4ED183A4}"/>
                  </a:ext>
                </a:extLst>
              </p:cNvPr>
              <p:cNvSpPr txBox="1">
                <a:spLocks noChangeArrowheads="1"/>
              </p:cNvSpPr>
              <p:nvPr/>
            </p:nvSpPr>
            <p:spPr bwMode="auto">
              <a:xfrm>
                <a:off x="1378066" y="1032227"/>
                <a:ext cx="954214" cy="79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9850">
                  <a:defRPr sz="1400">
                    <a:solidFill>
                      <a:schemeClr val="tx1"/>
                    </a:solidFill>
                    <a:latin typeface="Microsoft YaHei" panose="020B0503020204020204" pitchFamily="34" charset="-122"/>
                    <a:ea typeface="Microsoft YaHei" panose="020B0503020204020204" pitchFamily="34" charset="-122"/>
                  </a:defRPr>
                </a:lvl1pPr>
                <a:lvl2pPr>
                  <a:defRPr sz="1400">
                    <a:solidFill>
                      <a:schemeClr val="tx1"/>
                    </a:solidFill>
                    <a:latin typeface="Microsoft YaHei" panose="020B0503020204020204" pitchFamily="34" charset="-122"/>
                    <a:ea typeface="Microsoft YaHei" panose="020B0503020204020204" pitchFamily="34" charset="-122"/>
                  </a:defRPr>
                </a:lvl2pPr>
                <a:lvl3pPr>
                  <a:defRPr sz="1400">
                    <a:solidFill>
                      <a:schemeClr val="tx1"/>
                    </a:solidFill>
                    <a:latin typeface="Microsoft YaHei" panose="020B0503020204020204" pitchFamily="34" charset="-122"/>
                    <a:ea typeface="Microsoft YaHei" panose="020B0503020204020204" pitchFamily="34" charset="-122"/>
                  </a:defRPr>
                </a:lvl3pPr>
                <a:lvl4pPr>
                  <a:defRPr sz="1400">
                    <a:solidFill>
                      <a:schemeClr val="tx1"/>
                    </a:solidFill>
                    <a:latin typeface="Microsoft YaHei" panose="020B0503020204020204" pitchFamily="34" charset="-122"/>
                    <a:ea typeface="Microsoft YaHei" panose="020B0503020204020204" pitchFamily="34" charset="-122"/>
                  </a:defRPr>
                </a:lvl4pPr>
                <a:lvl5pPr>
                  <a:defRPr sz="1400">
                    <a:solidFill>
                      <a:schemeClr val="tx1"/>
                    </a:solidFill>
                    <a:latin typeface="Microsoft YaHei" panose="020B0503020204020204" pitchFamily="34" charset="-122"/>
                    <a:ea typeface="Microsoft YaHei" panose="020B0503020204020204" pitchFamily="34" charset="-122"/>
                  </a:defRPr>
                </a:lvl5pPr>
                <a:lvl6pPr marL="18288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6pPr>
                <a:lvl7pPr marL="22860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7pPr>
                <a:lvl8pPr marL="27432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8pPr>
                <a:lvl9pPr marL="32004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9pPr>
              </a:lstStyle>
              <a:p>
                <a:r>
                  <a:rPr lang="en-US" altLang="en-US" sz="1733" b="1"/>
                  <a:t>AI的诞生</a:t>
                </a:r>
              </a:p>
              <a:p>
                <a:pPr>
                  <a:spcBef>
                    <a:spcPts val="1384"/>
                  </a:spcBef>
                </a:pPr>
                <a:r>
                  <a:rPr lang="en-US" altLang="en-US" sz="1333" b="1">
                    <a:solidFill>
                      <a:srgbClr val="333333"/>
                    </a:solidFill>
                  </a:rPr>
                  <a:t>1956达特矛斯  会议，“人工智  能”正式诞生</a:t>
                </a:r>
                <a:endParaRPr lang="en-US" altLang="en-US" sz="1333" b="1"/>
              </a:p>
            </p:txBody>
          </p:sp>
        </p:grpSp>
      </p:grpSp>
      <p:sp>
        <p:nvSpPr>
          <p:cNvPr id="14" name="object 49">
            <a:extLst>
              <a:ext uri="{FF2B5EF4-FFF2-40B4-BE49-F238E27FC236}">
                <a16:creationId xmlns:a16="http://schemas.microsoft.com/office/drawing/2014/main" id="{8DF90444-343D-459D-521C-C13E60169484}"/>
              </a:ext>
            </a:extLst>
          </p:cNvPr>
          <p:cNvSpPr txBox="1"/>
          <p:nvPr/>
        </p:nvSpPr>
        <p:spPr>
          <a:xfrm>
            <a:off x="8379368" y="4396596"/>
            <a:ext cx="560916" cy="215444"/>
          </a:xfrm>
          <a:prstGeom prst="rect">
            <a:avLst/>
          </a:prstGeom>
        </p:spPr>
        <p:txBody>
          <a:bodyPr wrap="square" lIns="0" tIns="0" rIns="0" bIns="0">
            <a:spAutoFit/>
          </a:bodyPr>
          <a:lstStyle/>
          <a:p>
            <a:pPr marL="12698">
              <a:defRPr/>
            </a:pPr>
            <a:r>
              <a:rPr sz="1400" b="1" dirty="0">
                <a:latin typeface="+mn-ea"/>
                <a:ea typeface="微软雅黑" panose="020B0503020204020204" pitchFamily="34" charset="-122"/>
                <a:cs typeface="Microsoft YaHei"/>
              </a:rPr>
              <a:t>大数据</a:t>
            </a:r>
          </a:p>
        </p:txBody>
      </p:sp>
      <p:sp>
        <p:nvSpPr>
          <p:cNvPr id="15" name="object 50">
            <a:extLst>
              <a:ext uri="{FF2B5EF4-FFF2-40B4-BE49-F238E27FC236}">
                <a16:creationId xmlns:a16="http://schemas.microsoft.com/office/drawing/2014/main" id="{96072B66-25AE-61B7-BAC8-C0F1AB0BF2B7}"/>
              </a:ext>
            </a:extLst>
          </p:cNvPr>
          <p:cNvSpPr txBox="1"/>
          <p:nvPr/>
        </p:nvSpPr>
        <p:spPr>
          <a:xfrm>
            <a:off x="8406599" y="4677622"/>
            <a:ext cx="738716" cy="205121"/>
          </a:xfrm>
          <a:prstGeom prst="rect">
            <a:avLst/>
          </a:prstGeom>
        </p:spPr>
        <p:txBody>
          <a:bodyPr lIns="0" tIns="0" rIns="0" bIns="0">
            <a:spAutoFit/>
          </a:bodyPr>
          <a:lstStyle>
            <a:lvl1pPr marL="7938">
              <a:defRPr sz="1400">
                <a:solidFill>
                  <a:schemeClr val="tx1"/>
                </a:solidFill>
                <a:latin typeface="Microsoft YaHei" panose="020B0503020204020204" pitchFamily="34" charset="-122"/>
                <a:ea typeface="Microsoft YaHei" panose="020B0503020204020204" pitchFamily="34" charset="-122"/>
              </a:defRPr>
            </a:lvl1pPr>
            <a:lvl2pPr>
              <a:defRPr sz="1400">
                <a:solidFill>
                  <a:schemeClr val="tx1"/>
                </a:solidFill>
                <a:latin typeface="Microsoft YaHei" panose="020B0503020204020204" pitchFamily="34" charset="-122"/>
                <a:ea typeface="Microsoft YaHei" panose="020B0503020204020204" pitchFamily="34" charset="-122"/>
              </a:defRPr>
            </a:lvl2pPr>
            <a:lvl3pPr>
              <a:defRPr sz="1400">
                <a:solidFill>
                  <a:schemeClr val="tx1"/>
                </a:solidFill>
                <a:latin typeface="Microsoft YaHei" panose="020B0503020204020204" pitchFamily="34" charset="-122"/>
                <a:ea typeface="Microsoft YaHei" panose="020B0503020204020204" pitchFamily="34" charset="-122"/>
              </a:defRPr>
            </a:lvl3pPr>
            <a:lvl4pPr>
              <a:defRPr sz="1400">
                <a:solidFill>
                  <a:schemeClr val="tx1"/>
                </a:solidFill>
                <a:latin typeface="Microsoft YaHei" panose="020B0503020204020204" pitchFamily="34" charset="-122"/>
                <a:ea typeface="Microsoft YaHei" panose="020B0503020204020204" pitchFamily="34" charset="-122"/>
              </a:defRPr>
            </a:lvl4pPr>
            <a:lvl5pPr>
              <a:defRPr sz="1400">
                <a:solidFill>
                  <a:schemeClr val="tx1"/>
                </a:solidFill>
                <a:latin typeface="Microsoft YaHei" panose="020B0503020204020204" pitchFamily="34" charset="-122"/>
                <a:ea typeface="Microsoft YaHei" panose="020B0503020204020204" pitchFamily="34" charset="-122"/>
              </a:defRPr>
            </a:lvl5pPr>
            <a:lvl6pPr marL="18288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6pPr>
            <a:lvl7pPr marL="22860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7pPr>
            <a:lvl8pPr marL="27432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8pPr>
            <a:lvl9pPr marL="32004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9pPr>
          </a:lstStyle>
          <a:p>
            <a:r>
              <a:rPr lang="zh-CN" altLang="zh-CN" sz="1333" b="1" dirty="0"/>
              <a:t>计算能力</a:t>
            </a:r>
          </a:p>
        </p:txBody>
      </p:sp>
      <p:sp>
        <p:nvSpPr>
          <p:cNvPr id="17" name="object 51">
            <a:extLst>
              <a:ext uri="{FF2B5EF4-FFF2-40B4-BE49-F238E27FC236}">
                <a16:creationId xmlns:a16="http://schemas.microsoft.com/office/drawing/2014/main" id="{F2756956-4340-CC45-FBCA-117C295E08CB}"/>
              </a:ext>
            </a:extLst>
          </p:cNvPr>
          <p:cNvSpPr txBox="1"/>
          <p:nvPr/>
        </p:nvSpPr>
        <p:spPr>
          <a:xfrm>
            <a:off x="8406599" y="4914711"/>
            <a:ext cx="738716" cy="205121"/>
          </a:xfrm>
          <a:prstGeom prst="rect">
            <a:avLst/>
          </a:prstGeom>
        </p:spPr>
        <p:txBody>
          <a:bodyPr lIns="0" tIns="0" rIns="0" bIns="0">
            <a:spAutoFit/>
          </a:bodyPr>
          <a:lstStyle>
            <a:lvl1pPr marL="7938">
              <a:defRPr sz="1400">
                <a:solidFill>
                  <a:schemeClr val="tx1"/>
                </a:solidFill>
                <a:latin typeface="Microsoft YaHei" panose="020B0503020204020204" pitchFamily="34" charset="-122"/>
                <a:ea typeface="Microsoft YaHei" panose="020B0503020204020204" pitchFamily="34" charset="-122"/>
              </a:defRPr>
            </a:lvl1pPr>
            <a:lvl2pPr>
              <a:defRPr sz="1400">
                <a:solidFill>
                  <a:schemeClr val="tx1"/>
                </a:solidFill>
                <a:latin typeface="Microsoft YaHei" panose="020B0503020204020204" pitchFamily="34" charset="-122"/>
                <a:ea typeface="Microsoft YaHei" panose="020B0503020204020204" pitchFamily="34" charset="-122"/>
              </a:defRPr>
            </a:lvl2pPr>
            <a:lvl3pPr>
              <a:defRPr sz="1400">
                <a:solidFill>
                  <a:schemeClr val="tx1"/>
                </a:solidFill>
                <a:latin typeface="Microsoft YaHei" panose="020B0503020204020204" pitchFamily="34" charset="-122"/>
                <a:ea typeface="Microsoft YaHei" panose="020B0503020204020204" pitchFamily="34" charset="-122"/>
              </a:defRPr>
            </a:lvl3pPr>
            <a:lvl4pPr>
              <a:defRPr sz="1400">
                <a:solidFill>
                  <a:schemeClr val="tx1"/>
                </a:solidFill>
                <a:latin typeface="Microsoft YaHei" panose="020B0503020204020204" pitchFamily="34" charset="-122"/>
                <a:ea typeface="Microsoft YaHei" panose="020B0503020204020204" pitchFamily="34" charset="-122"/>
              </a:defRPr>
            </a:lvl4pPr>
            <a:lvl5pPr>
              <a:defRPr sz="1400">
                <a:solidFill>
                  <a:schemeClr val="tx1"/>
                </a:solidFill>
                <a:latin typeface="Microsoft YaHei" panose="020B0503020204020204" pitchFamily="34" charset="-122"/>
                <a:ea typeface="Microsoft YaHei" panose="020B0503020204020204" pitchFamily="34" charset="-122"/>
              </a:defRPr>
            </a:lvl5pPr>
            <a:lvl6pPr marL="18288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6pPr>
            <a:lvl7pPr marL="22860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7pPr>
            <a:lvl8pPr marL="27432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8pPr>
            <a:lvl9pPr marL="32004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9pPr>
          </a:lstStyle>
          <a:p>
            <a:r>
              <a:rPr lang="zh-CN" altLang="zh-CN" sz="1333" b="1" dirty="0"/>
              <a:t>应用增多</a:t>
            </a:r>
          </a:p>
        </p:txBody>
      </p:sp>
      <p:pic>
        <p:nvPicPr>
          <p:cNvPr id="18" name="Picture 7">
            <a:extLst>
              <a:ext uri="{FF2B5EF4-FFF2-40B4-BE49-F238E27FC236}">
                <a16:creationId xmlns:a16="http://schemas.microsoft.com/office/drawing/2014/main" id="{A2F7F684-361A-7BA3-7E8E-5BADF8B27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3854" y="957130"/>
            <a:ext cx="2775115" cy="156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descr="Need to Fit Billions of Transistors on a Chip? Let AI Do It | WIRED">
            <a:extLst>
              <a:ext uri="{FF2B5EF4-FFF2-40B4-BE49-F238E27FC236}">
                <a16:creationId xmlns:a16="http://schemas.microsoft.com/office/drawing/2014/main" id="{CD99D53E-C4FA-20D2-8C45-783BEE7ADA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3853" y="2517794"/>
            <a:ext cx="2772783" cy="18661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B243011A-522E-1B13-A992-E0EFD8491B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7029" y="4383929"/>
            <a:ext cx="2772782" cy="156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3422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A6D26A-667C-4FE1-BAA2-A9B3B483DEEB}"/>
              </a:ext>
            </a:extLst>
          </p:cNvPr>
          <p:cNvSpPr>
            <a:spLocks noGrp="1"/>
          </p:cNvSpPr>
          <p:nvPr>
            <p:ph type="sldNum" sz="quarter" idx="10"/>
          </p:nvPr>
        </p:nvSpPr>
        <p:spPr/>
        <p:txBody>
          <a:bodyPr/>
          <a:lstStyle/>
          <a:p>
            <a:fld id="{6C53781C-E1F6-4315-A39D-61273F2E0596}" type="slidenum">
              <a:rPr lang="zh-CN" altLang="en-US" smtClean="0"/>
              <a:pPr/>
              <a:t>30</a:t>
            </a:fld>
            <a:endParaRPr lang="zh-CN" altLang="en-US" dirty="0"/>
          </a:p>
        </p:txBody>
      </p:sp>
      <p:sp>
        <p:nvSpPr>
          <p:cNvPr id="3" name="文本占位符 2">
            <a:extLst>
              <a:ext uri="{FF2B5EF4-FFF2-40B4-BE49-F238E27FC236}">
                <a16:creationId xmlns:a16="http://schemas.microsoft.com/office/drawing/2014/main" id="{D9C846A7-C344-400C-A059-8D9D965EABAB}"/>
              </a:ext>
            </a:extLst>
          </p:cNvPr>
          <p:cNvSpPr>
            <a:spLocks noGrp="1"/>
          </p:cNvSpPr>
          <p:nvPr>
            <p:ph type="body" sz="quarter" idx="11"/>
          </p:nvPr>
        </p:nvSpPr>
        <p:spPr/>
        <p:txBody>
          <a:bodyPr/>
          <a:lstStyle/>
          <a:p>
            <a:r>
              <a:rPr lang="zh-CN" altLang="en-US" dirty="0"/>
              <a:t>兴奋和抑制</a:t>
            </a:r>
          </a:p>
        </p:txBody>
      </p:sp>
      <p:sp>
        <p:nvSpPr>
          <p:cNvPr id="4" name="文本占位符 3">
            <a:extLst>
              <a:ext uri="{FF2B5EF4-FFF2-40B4-BE49-F238E27FC236}">
                <a16:creationId xmlns:a16="http://schemas.microsoft.com/office/drawing/2014/main" id="{F1521998-3495-4073-9358-8520200E2C49}"/>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9F1A05A7-6A3D-4215-A45C-6D8A27741DC3}"/>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5EBCEAE5-3200-48AE-9619-BB5D94820AB9}"/>
              </a:ext>
            </a:extLst>
          </p:cNvPr>
          <p:cNvSpPr>
            <a:spLocks noGrp="1"/>
          </p:cNvSpPr>
          <p:nvPr>
            <p:ph type="body" sz="quarter" idx="14"/>
          </p:nvPr>
        </p:nvSpPr>
        <p:spPr/>
        <p:txBody>
          <a:bodyPr/>
          <a:lstStyle/>
          <a:p>
            <a:r>
              <a:rPr lang="zh-CN" altLang="en-US" dirty="0">
                <a:sym typeface="Wingdings" panose="05000000000000000000" pitchFamily="2" charset="2"/>
              </a:rPr>
              <a:t>突触传递特征：能兴奋或抑制下一个细胞，取决于该细胞拥有的受体</a:t>
            </a:r>
            <a:endParaRPr lang="en-US" altLang="zh-CN" dirty="0">
              <a:sym typeface="Wingdings" panose="05000000000000000000" pitchFamily="2" charset="2"/>
            </a:endParaRPr>
          </a:p>
          <a:p>
            <a:pPr lvl="1"/>
            <a:r>
              <a:rPr lang="zh-CN" altLang="en-US" dirty="0">
                <a:sym typeface="Wingdings" panose="05000000000000000000" pitchFamily="2" charset="2"/>
              </a:rPr>
              <a:t>例如：一类谷氨酸受体，在与谷氨酸结合后，引起兴奋性信号（细胞膜去极化）；包含不同的谷氨酸受体，当被谷氨酸激活后，产生符号相反的信号（膜超极化）</a:t>
            </a:r>
            <a:endParaRPr lang="en-US" altLang="zh-CN" dirty="0">
              <a:sym typeface="Wingdings" panose="05000000000000000000" pitchFamily="2" charset="2"/>
            </a:endParaRPr>
          </a:p>
          <a:p>
            <a:pPr lvl="1"/>
            <a:r>
              <a:rPr lang="zh-CN" altLang="en-US" dirty="0">
                <a:sym typeface="Wingdings" panose="05000000000000000000" pitchFamily="2" charset="2"/>
              </a:rPr>
              <a:t>兴奋性和抑制性输入综合起来决定是否达到引发动作电位的阈值</a:t>
            </a:r>
            <a:endParaRPr lang="en-US" altLang="zh-CN" dirty="0">
              <a:sym typeface="Wingdings" panose="05000000000000000000" pitchFamily="2" charset="2"/>
            </a:endParaRPr>
          </a:p>
        </p:txBody>
      </p:sp>
      <p:pic>
        <p:nvPicPr>
          <p:cNvPr id="9" name="图片 8">
            <a:extLst>
              <a:ext uri="{FF2B5EF4-FFF2-40B4-BE49-F238E27FC236}">
                <a16:creationId xmlns:a16="http://schemas.microsoft.com/office/drawing/2014/main" id="{94E8746F-D016-406C-8FF4-6AA4CF969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830574" y="1049698"/>
            <a:ext cx="3351753" cy="6858000"/>
          </a:xfrm>
          <a:prstGeom prst="rect">
            <a:avLst/>
          </a:prstGeom>
        </p:spPr>
      </p:pic>
      <p:pic>
        <p:nvPicPr>
          <p:cNvPr id="10" name="图片 9">
            <a:extLst>
              <a:ext uri="{FF2B5EF4-FFF2-40B4-BE49-F238E27FC236}">
                <a16:creationId xmlns:a16="http://schemas.microsoft.com/office/drawing/2014/main" id="{D5AC54B3-A639-4C3E-AEF2-5A9DCF900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75351" y="3149605"/>
            <a:ext cx="2470516" cy="2636504"/>
          </a:xfrm>
          <a:prstGeom prst="rect">
            <a:avLst/>
          </a:prstGeom>
        </p:spPr>
      </p:pic>
    </p:spTree>
    <p:extLst>
      <p:ext uri="{BB962C8B-B14F-4D97-AF65-F5344CB8AC3E}">
        <p14:creationId xmlns:p14="http://schemas.microsoft.com/office/powerpoint/2010/main" val="4154017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BD8CC4-E43E-4A9E-A5C2-7C8297A492E0}"/>
              </a:ext>
            </a:extLst>
          </p:cNvPr>
          <p:cNvSpPr>
            <a:spLocks noGrp="1"/>
          </p:cNvSpPr>
          <p:nvPr>
            <p:ph type="sldNum" sz="quarter" idx="10"/>
          </p:nvPr>
        </p:nvSpPr>
        <p:spPr/>
        <p:txBody>
          <a:bodyPr/>
          <a:lstStyle/>
          <a:p>
            <a:fld id="{6C53781C-E1F6-4315-A39D-61273F2E0596}" type="slidenum">
              <a:rPr lang="zh-CN" altLang="en-US" smtClean="0"/>
              <a:pPr/>
              <a:t>31</a:t>
            </a:fld>
            <a:endParaRPr lang="zh-CN" altLang="en-US" dirty="0"/>
          </a:p>
        </p:txBody>
      </p:sp>
      <p:sp>
        <p:nvSpPr>
          <p:cNvPr id="3" name="文本占位符 2">
            <a:extLst>
              <a:ext uri="{FF2B5EF4-FFF2-40B4-BE49-F238E27FC236}">
                <a16:creationId xmlns:a16="http://schemas.microsoft.com/office/drawing/2014/main" id="{5615C6B2-2D7D-41F8-9C3C-9F0FC40FA630}"/>
              </a:ext>
            </a:extLst>
          </p:cNvPr>
          <p:cNvSpPr>
            <a:spLocks noGrp="1"/>
          </p:cNvSpPr>
          <p:nvPr>
            <p:ph type="body" sz="quarter" idx="11"/>
          </p:nvPr>
        </p:nvSpPr>
        <p:spPr/>
        <p:txBody>
          <a:bodyPr/>
          <a:lstStyle/>
          <a:p>
            <a:r>
              <a:rPr lang="zh-CN" altLang="en-US" dirty="0"/>
              <a:t>整合机制</a:t>
            </a:r>
          </a:p>
        </p:txBody>
      </p:sp>
      <p:sp>
        <p:nvSpPr>
          <p:cNvPr id="4" name="文本占位符 3">
            <a:extLst>
              <a:ext uri="{FF2B5EF4-FFF2-40B4-BE49-F238E27FC236}">
                <a16:creationId xmlns:a16="http://schemas.microsoft.com/office/drawing/2014/main" id="{B2DCF4B3-FF66-46D6-9803-1A5B3C450729}"/>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B8BB3838-899E-451F-822B-99C017EB4C40}"/>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6F12AE9F-28D8-4843-BE7A-19BC2B53B4AB}"/>
              </a:ext>
            </a:extLst>
          </p:cNvPr>
          <p:cNvSpPr>
            <a:spLocks noGrp="1"/>
          </p:cNvSpPr>
          <p:nvPr>
            <p:ph type="body" sz="quarter" idx="14"/>
          </p:nvPr>
        </p:nvSpPr>
        <p:spPr/>
        <p:txBody>
          <a:bodyPr/>
          <a:lstStyle/>
          <a:p>
            <a:r>
              <a:rPr lang="zh-CN" altLang="en-US" dirty="0"/>
              <a:t>中枢神经系统中所有神经元都接受各种输入的影响，建立具有新的涵义的、其自身的新信号</a:t>
            </a:r>
            <a:endParaRPr lang="en-US" altLang="zh-CN" dirty="0"/>
          </a:p>
          <a:p>
            <a:pPr lvl="1"/>
            <a:r>
              <a:rPr lang="zh-CN" altLang="en-US" dirty="0"/>
              <a:t>例如：视网膜神经节细胞，小光点的兴奋性效应和周围区域的抑制性效应综合起来，使神经节细胞对弥散光变得不十分敏感</a:t>
            </a:r>
            <a:endParaRPr lang="en-US" altLang="zh-CN" dirty="0"/>
          </a:p>
        </p:txBody>
      </p:sp>
      <p:pic>
        <p:nvPicPr>
          <p:cNvPr id="10" name="图片 9">
            <a:extLst>
              <a:ext uri="{FF2B5EF4-FFF2-40B4-BE49-F238E27FC236}">
                <a16:creationId xmlns:a16="http://schemas.microsoft.com/office/drawing/2014/main" id="{1BB9798A-0EB6-4480-B788-A5AC3BD47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252753" y="872727"/>
            <a:ext cx="4426747" cy="6858000"/>
          </a:xfrm>
          <a:prstGeom prst="rect">
            <a:avLst/>
          </a:prstGeom>
        </p:spPr>
      </p:pic>
      <p:pic>
        <p:nvPicPr>
          <p:cNvPr id="12" name="图片 11">
            <a:extLst>
              <a:ext uri="{FF2B5EF4-FFF2-40B4-BE49-F238E27FC236}">
                <a16:creationId xmlns:a16="http://schemas.microsoft.com/office/drawing/2014/main" id="{37D51E53-DA57-4E72-8939-4344396DB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91719" y="2764156"/>
            <a:ext cx="2470516" cy="2636504"/>
          </a:xfrm>
          <a:prstGeom prst="rect">
            <a:avLst/>
          </a:prstGeom>
        </p:spPr>
      </p:pic>
      <p:pic>
        <p:nvPicPr>
          <p:cNvPr id="16386" name="Picture 2" descr="Matlab实现：图像边缘提取- AndyJee - 博客园">
            <a:extLst>
              <a:ext uri="{FF2B5EF4-FFF2-40B4-BE49-F238E27FC236}">
                <a16:creationId xmlns:a16="http://schemas.microsoft.com/office/drawing/2014/main" id="{4A84EDAF-E9FB-4577-6086-A674DBD78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236" y="3028950"/>
            <a:ext cx="1861343" cy="18668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8" name="幻灯片缩放定位 7">
                <a:extLst>
                  <a:ext uri="{FF2B5EF4-FFF2-40B4-BE49-F238E27FC236}">
                    <a16:creationId xmlns:a16="http://schemas.microsoft.com/office/drawing/2014/main" id="{C86A1A71-AA65-3CDC-3E8F-A478ADEE09C8}"/>
                  </a:ext>
                </a:extLst>
              </p:cNvPr>
              <p:cNvGraphicFramePr>
                <a:graphicFrameLocks noChangeAspect="1"/>
              </p:cNvGraphicFramePr>
              <p:nvPr>
                <p:extLst>
                  <p:ext uri="{D42A27DB-BD31-4B8C-83A1-F6EECF244321}">
                    <p14:modId xmlns:p14="http://schemas.microsoft.com/office/powerpoint/2010/main" val="4162054384"/>
                  </p:ext>
                </p:extLst>
              </p:nvPr>
            </p:nvGraphicFramePr>
            <p:xfrm>
              <a:off x="6372225" y="-857250"/>
              <a:ext cx="3048000" cy="1714500"/>
            </p:xfrm>
            <a:graphic>
              <a:graphicData uri="http://schemas.microsoft.com/office/powerpoint/2016/slidezoom">
                <pslz:sldZm>
                  <pslz:sldZmObj sldId="363" cId="4154017427">
                    <pslz:zmPr id="{C76A603D-30AB-4A32-B354-EB656D31AA18}"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8" name="幻灯片缩放定位 7">
                <a:hlinkClick r:id="rId6" action="ppaction://hlinksldjump"/>
                <a:extLst>
                  <a:ext uri="{FF2B5EF4-FFF2-40B4-BE49-F238E27FC236}">
                    <a16:creationId xmlns:a16="http://schemas.microsoft.com/office/drawing/2014/main" id="{C86A1A71-AA65-3CDC-3E8F-A478ADEE09C8}"/>
                  </a:ext>
                </a:extLst>
              </p:cNvPr>
              <p:cNvPicPr>
                <a:picLocks noGrp="1" noRot="1" noChangeAspect="1" noMove="1" noResize="1" noEditPoints="1" noAdjustHandles="1" noChangeArrowheads="1" noChangeShapeType="1"/>
              </p:cNvPicPr>
              <p:nvPr/>
            </p:nvPicPr>
            <p:blipFill>
              <a:blip r:embed="rId5"/>
              <a:stretch>
                <a:fillRect/>
              </a:stretch>
            </p:blipFill>
            <p:spPr>
              <a:xfrm>
                <a:off x="6372225" y="-8572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7885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A6D26A-667C-4FE1-BAA2-A9B3B483DEEB}"/>
              </a:ext>
            </a:extLst>
          </p:cNvPr>
          <p:cNvSpPr>
            <a:spLocks noGrp="1"/>
          </p:cNvSpPr>
          <p:nvPr>
            <p:ph type="sldNum" sz="quarter" idx="10"/>
          </p:nvPr>
        </p:nvSpPr>
        <p:spPr/>
        <p:txBody>
          <a:bodyPr/>
          <a:lstStyle/>
          <a:p>
            <a:fld id="{6C53781C-E1F6-4315-A39D-61273F2E0596}" type="slidenum">
              <a:rPr lang="zh-CN" altLang="en-US" smtClean="0"/>
              <a:pPr/>
              <a:t>32</a:t>
            </a:fld>
            <a:endParaRPr lang="zh-CN" altLang="en-US" dirty="0"/>
          </a:p>
        </p:txBody>
      </p:sp>
      <p:sp>
        <p:nvSpPr>
          <p:cNvPr id="3" name="文本占位符 2">
            <a:extLst>
              <a:ext uri="{FF2B5EF4-FFF2-40B4-BE49-F238E27FC236}">
                <a16:creationId xmlns:a16="http://schemas.microsoft.com/office/drawing/2014/main" id="{D9C846A7-C344-400C-A059-8D9D965EABAB}"/>
              </a:ext>
            </a:extLst>
          </p:cNvPr>
          <p:cNvSpPr>
            <a:spLocks noGrp="1"/>
          </p:cNvSpPr>
          <p:nvPr>
            <p:ph type="body" sz="quarter" idx="11"/>
          </p:nvPr>
        </p:nvSpPr>
        <p:spPr/>
        <p:txBody>
          <a:bodyPr/>
          <a:lstStyle/>
          <a:p>
            <a:r>
              <a:rPr lang="zh-CN" altLang="en-US" dirty="0"/>
              <a:t>神经元可塑性</a:t>
            </a:r>
          </a:p>
        </p:txBody>
      </p:sp>
      <p:sp>
        <p:nvSpPr>
          <p:cNvPr id="4" name="文本占位符 3">
            <a:extLst>
              <a:ext uri="{FF2B5EF4-FFF2-40B4-BE49-F238E27FC236}">
                <a16:creationId xmlns:a16="http://schemas.microsoft.com/office/drawing/2014/main" id="{F1521998-3495-4073-9358-8520200E2C49}"/>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9F1A05A7-6A3D-4215-A45C-6D8A27741DC3}"/>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5EBCEAE5-3200-48AE-9619-BB5D94820AB9}"/>
              </a:ext>
            </a:extLst>
          </p:cNvPr>
          <p:cNvSpPr>
            <a:spLocks noGrp="1"/>
          </p:cNvSpPr>
          <p:nvPr>
            <p:ph type="body" sz="quarter" idx="14"/>
          </p:nvPr>
        </p:nvSpPr>
        <p:spPr/>
        <p:txBody>
          <a:bodyPr/>
          <a:lstStyle/>
          <a:p>
            <a:pPr algn="l"/>
            <a:r>
              <a:rPr lang="zh-CN" altLang="en-US" b="0" i="0" dirty="0">
                <a:solidFill>
                  <a:srgbClr val="202122"/>
                </a:solidFill>
                <a:effectLst/>
                <a:latin typeface="Arial" panose="020B0604020202020204" pitchFamily="34" charset="0"/>
              </a:rPr>
              <a:t>可整合性：</a:t>
            </a:r>
            <a:r>
              <a:rPr lang="zh-CN" altLang="en-US" b="1" i="0" dirty="0">
                <a:solidFill>
                  <a:srgbClr val="202122"/>
                </a:solidFill>
                <a:effectLst/>
                <a:latin typeface="Arial" panose="020B0604020202020204" pitchFamily="34" charset="0"/>
              </a:rPr>
              <a:t>空间整合</a:t>
            </a:r>
            <a:r>
              <a:rPr lang="zh-CN" altLang="en-US" b="0" i="0" dirty="0">
                <a:solidFill>
                  <a:srgbClr val="202122"/>
                </a:solidFill>
                <a:effectLst/>
                <a:latin typeface="Arial" panose="020B0604020202020204" pitchFamily="34" charset="0"/>
              </a:rPr>
              <a:t>是指不同部位的突触对突触后细胞产生的不同兴奋作用的综合。</a:t>
            </a:r>
            <a:r>
              <a:rPr lang="zh-CN" altLang="en-US" b="1" i="0" dirty="0">
                <a:solidFill>
                  <a:srgbClr val="202122"/>
                </a:solidFill>
                <a:effectLst/>
                <a:latin typeface="Arial" panose="020B0604020202020204" pitchFamily="34" charset="0"/>
              </a:rPr>
              <a:t>时间整合</a:t>
            </a:r>
            <a:r>
              <a:rPr lang="zh-CN" altLang="en-US" b="0" i="0" dirty="0">
                <a:solidFill>
                  <a:srgbClr val="202122"/>
                </a:solidFill>
                <a:effectLst/>
                <a:latin typeface="Arial" panose="020B0604020202020204" pitchFamily="34" charset="0"/>
              </a:rPr>
              <a:t>是指同时或不同时发生的突触时间对突触后细胞的作用的综合，这两者密不可分。</a:t>
            </a:r>
            <a:endParaRPr lang="en-US" altLang="zh-CN" b="0" i="0" dirty="0">
              <a:solidFill>
                <a:srgbClr val="202122"/>
              </a:solidFill>
              <a:effectLst/>
              <a:latin typeface="Arial" panose="020B0604020202020204" pitchFamily="34" charset="0"/>
            </a:endParaRPr>
          </a:p>
          <a:p>
            <a:pPr algn="l"/>
            <a:r>
              <a:rPr lang="zh-CN" altLang="en-US" dirty="0">
                <a:solidFill>
                  <a:srgbClr val="202122"/>
                </a:solidFill>
                <a:latin typeface="Arial" panose="020B0604020202020204" pitchFamily="34" charset="0"/>
              </a:rPr>
              <a:t>特异性：</a:t>
            </a:r>
            <a:r>
              <a:rPr lang="zh-CN" altLang="en-US" b="0" i="0" dirty="0">
                <a:solidFill>
                  <a:srgbClr val="202122"/>
                </a:solidFill>
                <a:effectLst/>
                <a:latin typeface="Arial" panose="020B0604020202020204" pitchFamily="34" charset="0"/>
              </a:rPr>
              <a:t>一方面是指一种受体通常只能与一种神经递质相结合，另一方面是指一种受体只能在突触后细胞内产生一种作用。</a:t>
            </a:r>
            <a:endParaRPr lang="en-US" altLang="zh-CN" dirty="0">
              <a:solidFill>
                <a:srgbClr val="202122"/>
              </a:solidFill>
              <a:latin typeface="Arial" panose="020B0604020202020204" pitchFamily="34" charset="0"/>
            </a:endParaRPr>
          </a:p>
          <a:p>
            <a:pPr algn="l"/>
            <a:r>
              <a:rPr lang="zh-CN" altLang="en-US" b="0" i="0" dirty="0">
                <a:solidFill>
                  <a:srgbClr val="202122"/>
                </a:solidFill>
                <a:effectLst/>
                <a:latin typeface="Arial" panose="020B0604020202020204" pitchFamily="34" charset="0"/>
              </a:rPr>
              <a:t>可塑性：突触的强度并非一成不变，而是时刻都由于突触自身的活动历史，以及其它一些作用因素而发生改变和调整。</a:t>
            </a:r>
          </a:p>
          <a:p>
            <a:pPr algn="l"/>
            <a:r>
              <a:rPr lang="zh-CN" altLang="en-US" b="0" i="0" dirty="0">
                <a:solidFill>
                  <a:srgbClr val="202122"/>
                </a:solidFill>
                <a:effectLst/>
                <a:latin typeface="Arial" panose="020B0604020202020204" pitchFamily="34" charset="0"/>
              </a:rPr>
              <a:t>生物突触的这一工作机制，是许多</a:t>
            </a:r>
            <a:r>
              <a:rPr lang="zh-CN" altLang="en-US" b="0" i="0" u="none" strike="noStrike" dirty="0">
                <a:solidFill>
                  <a:srgbClr val="0645AD"/>
                </a:solidFill>
                <a:effectLst/>
                <a:latin typeface="Arial" panose="020B0604020202020204" pitchFamily="34" charset="0"/>
                <a:hlinkClick r:id="rId3" tooltip="神经网络"/>
              </a:rPr>
              <a:t>神经网络</a:t>
            </a:r>
            <a:r>
              <a:rPr lang="zh-CN" altLang="en-US" b="0" i="0" dirty="0">
                <a:solidFill>
                  <a:srgbClr val="202122"/>
                </a:solidFill>
                <a:effectLst/>
                <a:latin typeface="Arial" panose="020B0604020202020204" pitchFamily="34" charset="0"/>
              </a:rPr>
              <a:t>的灵感来源。</a:t>
            </a:r>
          </a:p>
          <a:p>
            <a:pPr lvl="1"/>
            <a:endParaRPr lang="en-US" altLang="zh-CN" dirty="0">
              <a:sym typeface="Wingdings" panose="05000000000000000000" pitchFamily="2" charset="2"/>
            </a:endParaRPr>
          </a:p>
        </p:txBody>
      </p:sp>
      <p:pic>
        <p:nvPicPr>
          <p:cNvPr id="14338" name="Picture 2" descr="机电摩擦式浮栅神经形态晶体管,Advanced Functional Materials - X-MOL">
            <a:extLst>
              <a:ext uri="{FF2B5EF4-FFF2-40B4-BE49-F238E27FC236}">
                <a16:creationId xmlns:a16="http://schemas.microsoft.com/office/drawing/2014/main" id="{143A1B2F-95B0-1C36-FE9B-F828CE08C6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06" y="4072370"/>
            <a:ext cx="3828294" cy="221911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人工神经架构——基于电荷捕获型器件的人工突触- MaterialsViews中国">
            <a:extLst>
              <a:ext uri="{FF2B5EF4-FFF2-40B4-BE49-F238E27FC236}">
                <a16:creationId xmlns:a16="http://schemas.microsoft.com/office/drawing/2014/main" id="{8B519E6C-8D23-B881-4798-4EBE09748A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0326" y="3886428"/>
            <a:ext cx="4151344" cy="276202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光电神经突触器件研究进展">
            <a:extLst>
              <a:ext uri="{FF2B5EF4-FFF2-40B4-BE49-F238E27FC236}">
                <a16:creationId xmlns:a16="http://schemas.microsoft.com/office/drawing/2014/main" id="{9D8C2944-FCF6-B634-D35C-C62EFA295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0284" y="4171677"/>
            <a:ext cx="2811348" cy="219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93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18815B-6EA6-4FC1-A93D-7CB2F90298E6}"/>
              </a:ext>
            </a:extLst>
          </p:cNvPr>
          <p:cNvSpPr>
            <a:spLocks noGrp="1"/>
          </p:cNvSpPr>
          <p:nvPr>
            <p:ph type="sldNum" sz="quarter" idx="10"/>
          </p:nvPr>
        </p:nvSpPr>
        <p:spPr/>
        <p:txBody>
          <a:bodyPr/>
          <a:lstStyle/>
          <a:p>
            <a:fld id="{6C53781C-E1F6-4315-A39D-61273F2E0596}" type="slidenum">
              <a:rPr lang="zh-CN" altLang="en-US" smtClean="0"/>
              <a:pPr/>
              <a:t>33</a:t>
            </a:fld>
            <a:endParaRPr lang="zh-CN" altLang="en-US" dirty="0"/>
          </a:p>
        </p:txBody>
      </p:sp>
      <p:sp>
        <p:nvSpPr>
          <p:cNvPr id="3" name="文本占位符 2">
            <a:extLst>
              <a:ext uri="{FF2B5EF4-FFF2-40B4-BE49-F238E27FC236}">
                <a16:creationId xmlns:a16="http://schemas.microsoft.com/office/drawing/2014/main" id="{2B916BDE-6939-4B19-98C0-87661FB87C4C}"/>
              </a:ext>
            </a:extLst>
          </p:cNvPr>
          <p:cNvSpPr>
            <a:spLocks noGrp="1"/>
          </p:cNvSpPr>
          <p:nvPr>
            <p:ph type="body" sz="quarter" idx="11"/>
          </p:nvPr>
        </p:nvSpPr>
        <p:spPr/>
        <p:txBody>
          <a:bodyPr/>
          <a:lstStyle/>
          <a:p>
            <a:r>
              <a:rPr lang="zh-CN" altLang="en-US" dirty="0"/>
              <a:t>神经系统的信号运作总结</a:t>
            </a:r>
          </a:p>
        </p:txBody>
      </p:sp>
      <p:sp>
        <p:nvSpPr>
          <p:cNvPr id="4" name="文本占位符 3">
            <a:extLst>
              <a:ext uri="{FF2B5EF4-FFF2-40B4-BE49-F238E27FC236}">
                <a16:creationId xmlns:a16="http://schemas.microsoft.com/office/drawing/2014/main" id="{18CDDB6D-6632-4976-8E07-D21054AE7152}"/>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44B24F2D-DD5A-4AA2-A501-C92FB7737B10}"/>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6A8CEEC4-5CCF-49D3-9985-5D8977D488B3}"/>
              </a:ext>
            </a:extLst>
          </p:cNvPr>
          <p:cNvSpPr>
            <a:spLocks noGrp="1"/>
          </p:cNvSpPr>
          <p:nvPr>
            <p:ph type="body" sz="quarter" idx="14"/>
          </p:nvPr>
        </p:nvSpPr>
        <p:spPr/>
        <p:txBody>
          <a:bodyPr/>
          <a:lstStyle/>
          <a:p>
            <a:r>
              <a:rPr lang="zh-CN" altLang="en-US" dirty="0"/>
              <a:t>神经细胞是感知的构建单元</a:t>
            </a:r>
            <a:endParaRPr lang="en-US" altLang="zh-CN" dirty="0"/>
          </a:p>
          <a:p>
            <a:r>
              <a:rPr lang="zh-CN" altLang="en-US" dirty="0"/>
              <a:t>在突触处，信息自一个细胞传递至另一个细胞</a:t>
            </a:r>
            <a:endParaRPr lang="en-US" altLang="zh-CN" dirty="0"/>
          </a:p>
          <a:p>
            <a:r>
              <a:rPr lang="zh-CN" altLang="en-US" dirty="0"/>
              <a:t>动作电位无衰减地作长距离传导；局部分级电位依赖于神经细胞的被动电特性，仅在短距离内</a:t>
            </a:r>
            <a:r>
              <a:rPr lang="zh-CN" altLang="en-CN" dirty="0"/>
              <a:t>扩布</a:t>
            </a:r>
            <a:endParaRPr lang="en-US" altLang="zh-CN" dirty="0"/>
          </a:p>
          <a:p>
            <a:r>
              <a:rPr lang="zh-CN" altLang="en-US" dirty="0"/>
              <a:t>信号的抽象意义可以是极为复杂的，取决于神经元所接收的输入的数目</a:t>
            </a:r>
            <a:endParaRPr lang="en-US" altLang="zh-CN" dirty="0"/>
          </a:p>
          <a:p>
            <a:pPr lvl="1"/>
            <a:r>
              <a:rPr lang="zh-CN" altLang="en-US" dirty="0"/>
              <a:t>来自低级单元的信息递进性地整合，能导致更高级中枢神经元产生高度复杂、特异的刺激需求</a:t>
            </a:r>
          </a:p>
        </p:txBody>
      </p:sp>
      <p:sp>
        <p:nvSpPr>
          <p:cNvPr id="8" name="文本框 7">
            <a:extLst>
              <a:ext uri="{FF2B5EF4-FFF2-40B4-BE49-F238E27FC236}">
                <a16:creationId xmlns:a16="http://schemas.microsoft.com/office/drawing/2014/main" id="{E4320BC6-8ECB-EC55-D21B-DD5B78ED5E82}"/>
              </a:ext>
            </a:extLst>
          </p:cNvPr>
          <p:cNvSpPr txBox="1"/>
          <p:nvPr/>
        </p:nvSpPr>
        <p:spPr>
          <a:xfrm>
            <a:off x="476248" y="4353222"/>
            <a:ext cx="11106151" cy="853054"/>
          </a:xfrm>
          <a:prstGeom prst="rect">
            <a:avLst/>
          </a:prstGeom>
          <a:noFill/>
        </p:spPr>
        <p:txBody>
          <a:bodyPr wrap="square">
            <a:spAutoFit/>
          </a:bodyPr>
          <a:lstStyle/>
          <a:p>
            <a:pPr indent="-228600">
              <a:lnSpc>
                <a:spcPct val="130000"/>
              </a:lnSpc>
            </a:pPr>
            <a:r>
              <a:rPr lang="en-US" altLang="zh-CN" sz="2000" dirty="0">
                <a:solidFill>
                  <a:schemeClr val="accent2"/>
                </a:solidFill>
              </a:rPr>
              <a:t>Ps</a:t>
            </a:r>
            <a:r>
              <a:rPr lang="zh-CN" altLang="en-US" sz="2000" dirty="0">
                <a:solidFill>
                  <a:schemeClr val="accent2"/>
                </a:solidFill>
              </a:rPr>
              <a:t>：感受野：视觉感受野是指网膜上的一定区域或范围，当它受到刺激时，能激活视觉系统与这个区域有联系的隔层神经细胞的活动。网膜上的这个区域就是这些神经细胞的感受野。</a:t>
            </a:r>
          </a:p>
        </p:txBody>
      </p:sp>
    </p:spTree>
    <p:extLst>
      <p:ext uri="{BB962C8B-B14F-4D97-AF65-F5344CB8AC3E}">
        <p14:creationId xmlns:p14="http://schemas.microsoft.com/office/powerpoint/2010/main" val="1538203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25082BA-05D1-445E-8A16-31A46798021C}"/>
              </a:ext>
            </a:extLst>
          </p:cNvPr>
          <p:cNvSpPr>
            <a:spLocks noGrp="1"/>
          </p:cNvSpPr>
          <p:nvPr>
            <p:ph type="sldNum" sz="quarter" idx="10"/>
          </p:nvPr>
        </p:nvSpPr>
        <p:spPr/>
        <p:txBody>
          <a:bodyPr/>
          <a:lstStyle/>
          <a:p>
            <a:fld id="{6C53781C-E1F6-4315-A39D-61273F2E0596}" type="slidenum">
              <a:rPr lang="zh-CN" altLang="en-US" smtClean="0"/>
              <a:pPr/>
              <a:t>34</a:t>
            </a:fld>
            <a:endParaRPr lang="zh-CN" altLang="en-US" dirty="0"/>
          </a:p>
        </p:txBody>
      </p:sp>
      <p:sp>
        <p:nvSpPr>
          <p:cNvPr id="3" name="文本占位符 2">
            <a:extLst>
              <a:ext uri="{FF2B5EF4-FFF2-40B4-BE49-F238E27FC236}">
                <a16:creationId xmlns:a16="http://schemas.microsoft.com/office/drawing/2014/main" id="{25D54992-85B0-4A55-9992-5D6C9069C805}"/>
              </a:ext>
            </a:extLst>
          </p:cNvPr>
          <p:cNvSpPr>
            <a:spLocks noGrp="1"/>
          </p:cNvSpPr>
          <p:nvPr>
            <p:ph type="body" sz="quarter" idx="11"/>
          </p:nvPr>
        </p:nvSpPr>
        <p:spPr/>
        <p:txBody>
          <a:bodyPr/>
          <a:lstStyle/>
          <a:p>
            <a:r>
              <a:rPr lang="zh-CN" altLang="en-US" dirty="0"/>
              <a:t>神经回路（</a:t>
            </a:r>
            <a:r>
              <a:rPr lang="en-US" altLang="zh-CN" dirty="0"/>
              <a:t>Neural Circuit</a:t>
            </a:r>
            <a:r>
              <a:rPr lang="zh-CN" altLang="en-US" dirty="0"/>
              <a:t>）</a:t>
            </a:r>
          </a:p>
        </p:txBody>
      </p:sp>
      <p:sp>
        <p:nvSpPr>
          <p:cNvPr id="4" name="文本占位符 3">
            <a:extLst>
              <a:ext uri="{FF2B5EF4-FFF2-40B4-BE49-F238E27FC236}">
                <a16:creationId xmlns:a16="http://schemas.microsoft.com/office/drawing/2014/main" id="{3659C06A-504C-4E0E-97E4-32862D52F0A1}"/>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278DE9E4-F491-4D03-BA9B-7660D6838812}"/>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79285C30-EB4F-4583-810D-3167F08511CC}"/>
              </a:ext>
            </a:extLst>
          </p:cNvPr>
          <p:cNvSpPr>
            <a:spLocks noGrp="1"/>
          </p:cNvSpPr>
          <p:nvPr>
            <p:ph type="body" sz="quarter" idx="14"/>
          </p:nvPr>
        </p:nvSpPr>
        <p:spPr>
          <a:xfrm>
            <a:off x="157131" y="1115549"/>
            <a:ext cx="5776944" cy="4765791"/>
          </a:xfrm>
        </p:spPr>
        <p:txBody>
          <a:bodyPr/>
          <a:lstStyle/>
          <a:p>
            <a:r>
              <a:rPr lang="zh-CN" altLang="en-US" dirty="0"/>
              <a:t>一群相互连接、共同实现某一特异功能的神经元的集合（神经元在其背景下执行其功能）</a:t>
            </a:r>
            <a:endParaRPr lang="en-US" altLang="zh-CN" dirty="0"/>
          </a:p>
          <a:p>
            <a:pPr lvl="1"/>
            <a:r>
              <a:rPr lang="zh-CN" altLang="en-US" dirty="0"/>
              <a:t>例如：最为简单的神经回路</a:t>
            </a:r>
            <a:r>
              <a:rPr lang="en-US" altLang="zh-CN" dirty="0"/>
              <a:t> – </a:t>
            </a:r>
            <a:r>
              <a:rPr lang="zh-CN" altLang="en-US" dirty="0"/>
              <a:t>介导脊髓反射</a:t>
            </a:r>
            <a:endParaRPr lang="en-US" altLang="zh-CN" dirty="0"/>
          </a:p>
          <a:p>
            <a:pPr lvl="1"/>
            <a:r>
              <a:rPr lang="zh-CN" altLang="en-US" dirty="0"/>
              <a:t>膝跳反射（</a:t>
            </a:r>
            <a:r>
              <a:rPr lang="en-US" altLang="zh-CN" dirty="0"/>
              <a:t>knee-jerk reflex</a:t>
            </a:r>
            <a:r>
              <a:rPr lang="zh-CN" altLang="en-US" dirty="0"/>
              <a:t>，非自主性运动），包括</a:t>
            </a:r>
            <a:endParaRPr lang="en-US" altLang="zh-CN" dirty="0"/>
          </a:p>
          <a:p>
            <a:pPr lvl="2"/>
            <a:r>
              <a:rPr lang="zh-CN" altLang="en-US" dirty="0"/>
              <a:t>兴奋性神经元（</a:t>
            </a:r>
            <a:r>
              <a:rPr lang="en-US" altLang="zh-CN" dirty="0"/>
              <a:t>excitatory neuron</a:t>
            </a:r>
            <a:r>
              <a:rPr lang="zh-CN" altLang="en-US" dirty="0"/>
              <a:t>）：感觉神经元、运动神经元</a:t>
            </a:r>
            <a:endParaRPr lang="en-US" altLang="zh-CN" dirty="0"/>
          </a:p>
          <a:p>
            <a:pPr lvl="2"/>
            <a:r>
              <a:rPr lang="zh-CN" altLang="en-US" dirty="0"/>
              <a:t>抑制性中间神经元（</a:t>
            </a:r>
            <a:r>
              <a:rPr lang="en-US" altLang="zh-CN" dirty="0"/>
              <a:t>inhibitory interneuron)</a:t>
            </a:r>
          </a:p>
          <a:p>
            <a:pPr lvl="1"/>
            <a:r>
              <a:rPr lang="zh-CN" altLang="en-US" dirty="0"/>
              <a:t>被试对象自主地移动自己的腿</a:t>
            </a:r>
            <a:endParaRPr lang="en-US" altLang="zh-CN" dirty="0"/>
          </a:p>
          <a:p>
            <a:pPr lvl="2"/>
            <a:r>
              <a:rPr lang="zh-CN" altLang="en-US" dirty="0"/>
              <a:t>脊髓与大脑皮质之间感觉通路与运动通路</a:t>
            </a:r>
          </a:p>
        </p:txBody>
      </p:sp>
      <p:pic>
        <p:nvPicPr>
          <p:cNvPr id="8" name="图片 7">
            <a:extLst>
              <a:ext uri="{FF2B5EF4-FFF2-40B4-BE49-F238E27FC236}">
                <a16:creationId xmlns:a16="http://schemas.microsoft.com/office/drawing/2014/main" id="{BA6CB6C8-EC7C-4CA7-86A7-D4865C4F2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391" y="1115549"/>
            <a:ext cx="2880893" cy="4825263"/>
          </a:xfrm>
          <a:prstGeom prst="rect">
            <a:avLst/>
          </a:prstGeom>
        </p:spPr>
      </p:pic>
      <p:pic>
        <p:nvPicPr>
          <p:cNvPr id="10" name="图片 9">
            <a:extLst>
              <a:ext uri="{FF2B5EF4-FFF2-40B4-BE49-F238E27FC236}">
                <a16:creationId xmlns:a16="http://schemas.microsoft.com/office/drawing/2014/main" id="{C03F09E6-662C-431E-B2E1-EDA7C9562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2050" y="1298592"/>
            <a:ext cx="2880894" cy="4459176"/>
          </a:xfrm>
          <a:prstGeom prst="rect">
            <a:avLst/>
          </a:prstGeom>
        </p:spPr>
      </p:pic>
    </p:spTree>
    <p:extLst>
      <p:ext uri="{BB962C8B-B14F-4D97-AF65-F5344CB8AC3E}">
        <p14:creationId xmlns:p14="http://schemas.microsoft.com/office/powerpoint/2010/main" val="3173255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60A229-3CB4-46B4-BB17-714D1B932020}"/>
              </a:ext>
            </a:extLst>
          </p:cNvPr>
          <p:cNvSpPr>
            <a:spLocks noGrp="1"/>
          </p:cNvSpPr>
          <p:nvPr>
            <p:ph type="sldNum" sz="quarter" idx="10"/>
          </p:nvPr>
        </p:nvSpPr>
        <p:spPr/>
        <p:txBody>
          <a:bodyPr/>
          <a:lstStyle/>
          <a:p>
            <a:fld id="{6C53781C-E1F6-4315-A39D-61273F2E0596}" type="slidenum">
              <a:rPr lang="zh-CN" altLang="en-US" smtClean="0"/>
              <a:pPr/>
              <a:t>35</a:t>
            </a:fld>
            <a:endParaRPr lang="zh-CN" altLang="en-US" dirty="0"/>
          </a:p>
        </p:txBody>
      </p:sp>
      <p:sp>
        <p:nvSpPr>
          <p:cNvPr id="3" name="文本占位符 2">
            <a:extLst>
              <a:ext uri="{FF2B5EF4-FFF2-40B4-BE49-F238E27FC236}">
                <a16:creationId xmlns:a16="http://schemas.microsoft.com/office/drawing/2014/main" id="{41A1F705-525C-4791-ADE8-C36EE9EC1F2E}"/>
              </a:ext>
            </a:extLst>
          </p:cNvPr>
          <p:cNvSpPr>
            <a:spLocks noGrp="1"/>
          </p:cNvSpPr>
          <p:nvPr>
            <p:ph type="body" sz="quarter" idx="11"/>
          </p:nvPr>
        </p:nvSpPr>
        <p:spPr/>
        <p:txBody>
          <a:bodyPr/>
          <a:lstStyle/>
          <a:p>
            <a:r>
              <a:rPr lang="zh-CN" altLang="en-US" dirty="0"/>
              <a:t>神经系统的功能</a:t>
            </a:r>
          </a:p>
        </p:txBody>
      </p:sp>
      <p:sp>
        <p:nvSpPr>
          <p:cNvPr id="4" name="文本占位符 3">
            <a:extLst>
              <a:ext uri="{FF2B5EF4-FFF2-40B4-BE49-F238E27FC236}">
                <a16:creationId xmlns:a16="http://schemas.microsoft.com/office/drawing/2014/main" id="{A3834947-B9DD-44C4-AE31-937625D49FCB}"/>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571ACE34-A391-4E68-8964-0C834A1AC13A}"/>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F00D26D3-EFE6-4E09-AAB7-B4402DC62351}"/>
              </a:ext>
            </a:extLst>
          </p:cNvPr>
          <p:cNvSpPr>
            <a:spLocks noGrp="1"/>
          </p:cNvSpPr>
          <p:nvPr>
            <p:ph type="body" sz="quarter" idx="14"/>
          </p:nvPr>
        </p:nvSpPr>
        <p:spPr>
          <a:xfrm>
            <a:off x="319057" y="766710"/>
            <a:ext cx="6216498" cy="4765791"/>
          </a:xfrm>
        </p:spPr>
        <p:txBody>
          <a:bodyPr/>
          <a:lstStyle/>
          <a:p>
            <a:r>
              <a:rPr lang="zh-CN" altLang="en-US" dirty="0"/>
              <a:t>根据生物个体的需要以及外部环境的变换来控制或调节自身的行为以及内环境的稳态</a:t>
            </a:r>
            <a:endParaRPr lang="en-US" altLang="zh-CN" dirty="0"/>
          </a:p>
          <a:p>
            <a:r>
              <a:rPr lang="zh-CN" altLang="en-US" dirty="0"/>
              <a:t>获取信息、处理信息以及输出信息</a:t>
            </a:r>
            <a:endParaRPr lang="en-US" altLang="zh-CN" dirty="0"/>
          </a:p>
          <a:p>
            <a:r>
              <a:rPr lang="zh-CN" altLang="en-US" dirty="0"/>
              <a:t>感觉系统：外界环境信息的获取及处理，包括视觉系统（高等动物，如一个正常人，占全部感觉信息的</a:t>
            </a:r>
            <a:r>
              <a:rPr lang="en-US" altLang="zh-CN" dirty="0"/>
              <a:t>70%</a:t>
            </a:r>
            <a:r>
              <a:rPr lang="zh-CN" altLang="en-US" dirty="0"/>
              <a:t>以上）、听觉系统、嗅觉系统、味觉系统和触觉系统等</a:t>
            </a:r>
            <a:endParaRPr lang="en-US" altLang="zh-CN" dirty="0"/>
          </a:p>
          <a:p>
            <a:r>
              <a:rPr lang="zh-CN" altLang="en-US" dirty="0"/>
              <a:t>感觉系统将环境刺激转换为电信号，这些信号被传送至大脑中形成一个内部的表征，也就是意识</a:t>
            </a:r>
          </a:p>
        </p:txBody>
      </p:sp>
      <p:pic>
        <p:nvPicPr>
          <p:cNvPr id="2050" name="Picture 2" descr="http://www.shb.cas.cn/kjjz2016/201607/W020160712639976053637.jpg">
            <a:extLst>
              <a:ext uri="{FF2B5EF4-FFF2-40B4-BE49-F238E27FC236}">
                <a16:creationId xmlns:a16="http://schemas.microsoft.com/office/drawing/2014/main" id="{B89B6813-D188-49A0-AA48-ECEF32E13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505" y="1172857"/>
            <a:ext cx="5346310" cy="451228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22D53BCE-4142-4EEB-B9D0-D11D278DE5FF}"/>
              </a:ext>
            </a:extLst>
          </p:cNvPr>
          <p:cNvSpPr/>
          <p:nvPr/>
        </p:nvSpPr>
        <p:spPr>
          <a:xfrm>
            <a:off x="9212799" y="5685143"/>
            <a:ext cx="2886157" cy="369332"/>
          </a:xfrm>
          <a:prstGeom prst="rect">
            <a:avLst/>
          </a:prstGeom>
        </p:spPr>
        <p:txBody>
          <a:bodyPr wrap="square">
            <a:spAutoFit/>
          </a:bodyPr>
          <a:lstStyle/>
          <a:p>
            <a:r>
              <a:rPr lang="en-US" altLang="zh-CN" dirty="0"/>
              <a:t>[Image source : </a:t>
            </a:r>
            <a:r>
              <a:rPr lang="en-US" altLang="zh-CN" dirty="0">
                <a:hlinkClick r:id="rId4"/>
              </a:rPr>
              <a:t>click here</a:t>
            </a:r>
            <a:r>
              <a:rPr lang="en-US" altLang="zh-CN" dirty="0"/>
              <a:t>]</a:t>
            </a:r>
            <a:endParaRPr lang="zh-CN" altLang="en-US" dirty="0"/>
          </a:p>
        </p:txBody>
      </p:sp>
      <p:sp>
        <p:nvSpPr>
          <p:cNvPr id="8" name="文本框 7">
            <a:extLst>
              <a:ext uri="{FF2B5EF4-FFF2-40B4-BE49-F238E27FC236}">
                <a16:creationId xmlns:a16="http://schemas.microsoft.com/office/drawing/2014/main" id="{C1D19F58-1CE5-EA8E-2122-BC783CBDDDED}"/>
              </a:ext>
            </a:extLst>
          </p:cNvPr>
          <p:cNvSpPr txBox="1"/>
          <p:nvPr/>
        </p:nvSpPr>
        <p:spPr>
          <a:xfrm>
            <a:off x="3075914" y="5315811"/>
            <a:ext cx="2066925" cy="369332"/>
          </a:xfrm>
          <a:prstGeom prst="rect">
            <a:avLst/>
          </a:prstGeom>
          <a:noFill/>
        </p:spPr>
        <p:txBody>
          <a:bodyPr wrap="square" rtlCol="0">
            <a:spAutoFit/>
          </a:bodyPr>
          <a:lstStyle/>
          <a:p>
            <a:r>
              <a:rPr lang="zh-CN" altLang="en-US" dirty="0"/>
              <a:t>感知</a:t>
            </a:r>
          </a:p>
        </p:txBody>
      </p:sp>
    </p:spTree>
    <p:extLst>
      <p:ext uri="{BB962C8B-B14F-4D97-AF65-F5344CB8AC3E}">
        <p14:creationId xmlns:p14="http://schemas.microsoft.com/office/powerpoint/2010/main" val="2319321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60A229-3CB4-46B4-BB17-714D1B932020}"/>
              </a:ext>
            </a:extLst>
          </p:cNvPr>
          <p:cNvSpPr>
            <a:spLocks noGrp="1"/>
          </p:cNvSpPr>
          <p:nvPr>
            <p:ph type="sldNum" sz="quarter" idx="10"/>
          </p:nvPr>
        </p:nvSpPr>
        <p:spPr/>
        <p:txBody>
          <a:bodyPr/>
          <a:lstStyle/>
          <a:p>
            <a:fld id="{6C53781C-E1F6-4315-A39D-61273F2E0596}" type="slidenum">
              <a:rPr lang="zh-CN" altLang="en-US" smtClean="0"/>
              <a:pPr/>
              <a:t>36</a:t>
            </a:fld>
            <a:endParaRPr lang="zh-CN" altLang="en-US" dirty="0"/>
          </a:p>
        </p:txBody>
      </p:sp>
      <p:sp>
        <p:nvSpPr>
          <p:cNvPr id="3" name="文本占位符 2">
            <a:extLst>
              <a:ext uri="{FF2B5EF4-FFF2-40B4-BE49-F238E27FC236}">
                <a16:creationId xmlns:a16="http://schemas.microsoft.com/office/drawing/2014/main" id="{41A1F705-525C-4791-ADE8-C36EE9EC1F2E}"/>
              </a:ext>
            </a:extLst>
          </p:cNvPr>
          <p:cNvSpPr>
            <a:spLocks noGrp="1"/>
          </p:cNvSpPr>
          <p:nvPr>
            <p:ph type="body" sz="quarter" idx="11"/>
          </p:nvPr>
        </p:nvSpPr>
        <p:spPr/>
        <p:txBody>
          <a:bodyPr/>
          <a:lstStyle/>
          <a:p>
            <a:r>
              <a:rPr lang="zh-CN" altLang="en-US" dirty="0"/>
              <a:t>神经系统的功能</a:t>
            </a:r>
          </a:p>
        </p:txBody>
      </p:sp>
      <p:sp>
        <p:nvSpPr>
          <p:cNvPr id="4" name="文本占位符 3">
            <a:extLst>
              <a:ext uri="{FF2B5EF4-FFF2-40B4-BE49-F238E27FC236}">
                <a16:creationId xmlns:a16="http://schemas.microsoft.com/office/drawing/2014/main" id="{A3834947-B9DD-44C4-AE31-937625D49FCB}"/>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571ACE34-A391-4E68-8964-0C834A1AC13A}"/>
              </a:ext>
            </a:extLst>
          </p:cNvPr>
          <p:cNvSpPr>
            <a:spLocks noGrp="1"/>
          </p:cNvSpPr>
          <p:nvPr>
            <p:ph type="body" sz="quarter" idx="13"/>
          </p:nvPr>
        </p:nvSpPr>
        <p:spPr/>
        <p:txBody>
          <a:bodyPr/>
          <a:lstStyle/>
          <a:p>
            <a:endParaRPr lang="zh-CN" altLang="en-US"/>
          </a:p>
        </p:txBody>
      </p:sp>
      <p:pic>
        <p:nvPicPr>
          <p:cNvPr id="18434" name="Picture 2" descr="BCI范式（2）：运动想象- 知乎">
            <a:extLst>
              <a:ext uri="{FF2B5EF4-FFF2-40B4-BE49-F238E27FC236}">
                <a16:creationId xmlns:a16="http://schemas.microsoft.com/office/drawing/2014/main" id="{7D0AA956-E131-BDCC-8576-DE3B56BC9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1309449"/>
            <a:ext cx="7952366" cy="493395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80983BB3-BA14-4749-CA22-3E522AFA70E9}"/>
              </a:ext>
            </a:extLst>
          </p:cNvPr>
          <p:cNvSpPr txBox="1"/>
          <p:nvPr/>
        </p:nvSpPr>
        <p:spPr>
          <a:xfrm>
            <a:off x="676275" y="744617"/>
            <a:ext cx="6096000" cy="369332"/>
          </a:xfrm>
          <a:prstGeom prst="rect">
            <a:avLst/>
          </a:prstGeom>
          <a:noFill/>
        </p:spPr>
        <p:txBody>
          <a:bodyPr wrap="square">
            <a:spAutoFit/>
          </a:bodyPr>
          <a:lstStyle/>
          <a:p>
            <a:r>
              <a:rPr lang="zh-CN" altLang="en-US" dirty="0"/>
              <a:t>运动想象</a:t>
            </a:r>
          </a:p>
        </p:txBody>
      </p:sp>
    </p:spTree>
    <p:extLst>
      <p:ext uri="{BB962C8B-B14F-4D97-AF65-F5344CB8AC3E}">
        <p14:creationId xmlns:p14="http://schemas.microsoft.com/office/powerpoint/2010/main" val="2559909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3D29BE-36DE-44F3-8465-FD18D7421351}"/>
              </a:ext>
            </a:extLst>
          </p:cNvPr>
          <p:cNvSpPr>
            <a:spLocks noGrp="1"/>
          </p:cNvSpPr>
          <p:nvPr>
            <p:ph type="sldNum" sz="quarter" idx="10"/>
          </p:nvPr>
        </p:nvSpPr>
        <p:spPr/>
        <p:txBody>
          <a:bodyPr/>
          <a:lstStyle/>
          <a:p>
            <a:fld id="{6C53781C-E1F6-4315-A39D-61273F2E0596}" type="slidenum">
              <a:rPr lang="zh-CN" altLang="en-US" smtClean="0"/>
              <a:pPr/>
              <a:t>37</a:t>
            </a:fld>
            <a:endParaRPr lang="zh-CN" altLang="en-US" dirty="0"/>
          </a:p>
        </p:txBody>
      </p:sp>
      <p:sp>
        <p:nvSpPr>
          <p:cNvPr id="3" name="文本占位符 2">
            <a:extLst>
              <a:ext uri="{FF2B5EF4-FFF2-40B4-BE49-F238E27FC236}">
                <a16:creationId xmlns:a16="http://schemas.microsoft.com/office/drawing/2014/main" id="{04CAC55E-3B08-4749-9FBB-FCCF4B4D8985}"/>
              </a:ext>
            </a:extLst>
          </p:cNvPr>
          <p:cNvSpPr>
            <a:spLocks noGrp="1"/>
          </p:cNvSpPr>
          <p:nvPr>
            <p:ph type="body" sz="quarter" idx="11"/>
          </p:nvPr>
        </p:nvSpPr>
        <p:spPr/>
        <p:txBody>
          <a:bodyPr/>
          <a:lstStyle/>
          <a:p>
            <a:r>
              <a:rPr lang="zh-CN" altLang="en-US" dirty="0"/>
              <a:t>视觉系统：从视网膜到视皮层</a:t>
            </a:r>
          </a:p>
        </p:txBody>
      </p:sp>
      <p:sp>
        <p:nvSpPr>
          <p:cNvPr id="4" name="文本占位符 3">
            <a:extLst>
              <a:ext uri="{FF2B5EF4-FFF2-40B4-BE49-F238E27FC236}">
                <a16:creationId xmlns:a16="http://schemas.microsoft.com/office/drawing/2014/main" id="{E26E02EA-6B46-45D1-9AB6-E10B2B5424FF}"/>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3D676066-3921-464B-B524-EFA2266248E3}"/>
              </a:ext>
            </a:extLst>
          </p:cNvPr>
          <p:cNvSpPr>
            <a:spLocks noGrp="1"/>
          </p:cNvSpPr>
          <p:nvPr>
            <p:ph type="body" sz="quarter" idx="13"/>
          </p:nvPr>
        </p:nvSpPr>
        <p:spPr/>
        <p:txBody>
          <a:bodyPr/>
          <a:lstStyle/>
          <a:p>
            <a:endParaRPr lang="zh-CN" altLang="en-US"/>
          </a:p>
        </p:txBody>
      </p:sp>
      <p:pic>
        <p:nvPicPr>
          <p:cNvPr id="7" name="图片 6">
            <a:extLst>
              <a:ext uri="{FF2B5EF4-FFF2-40B4-BE49-F238E27FC236}">
                <a16:creationId xmlns:a16="http://schemas.microsoft.com/office/drawing/2014/main" id="{E746E272-9065-47EF-9E67-4C7C7911DB55}"/>
              </a:ext>
            </a:extLst>
          </p:cNvPr>
          <p:cNvPicPr>
            <a:picLocks noChangeAspect="1"/>
          </p:cNvPicPr>
          <p:nvPr/>
        </p:nvPicPr>
        <p:blipFill>
          <a:blip r:embed="rId3"/>
          <a:stretch>
            <a:fillRect/>
          </a:stretch>
        </p:blipFill>
        <p:spPr>
          <a:xfrm>
            <a:off x="6643717" y="1325499"/>
            <a:ext cx="2770939" cy="4990298"/>
          </a:xfrm>
          <a:prstGeom prst="rect">
            <a:avLst/>
          </a:prstGeom>
        </p:spPr>
      </p:pic>
      <p:sp>
        <p:nvSpPr>
          <p:cNvPr id="6" name="文本占位符 5">
            <a:extLst>
              <a:ext uri="{FF2B5EF4-FFF2-40B4-BE49-F238E27FC236}">
                <a16:creationId xmlns:a16="http://schemas.microsoft.com/office/drawing/2014/main" id="{A8ADF2B2-1538-40EF-906F-911D456B8CEA}"/>
              </a:ext>
            </a:extLst>
          </p:cNvPr>
          <p:cNvSpPr>
            <a:spLocks noGrp="1"/>
          </p:cNvSpPr>
          <p:nvPr>
            <p:ph type="body" sz="quarter" idx="14"/>
          </p:nvPr>
        </p:nvSpPr>
        <p:spPr/>
        <p:txBody>
          <a:bodyPr/>
          <a:lstStyle/>
          <a:p>
            <a:r>
              <a:rPr lang="zh-CN" altLang="en-US" dirty="0"/>
              <a:t>视觉刺激是光的时空模式投射到二维的视网膜中，从中提取外界物体的特性、位置和运动信息</a:t>
            </a:r>
            <a:endParaRPr lang="en-US" altLang="zh-CN" dirty="0"/>
          </a:p>
          <a:p>
            <a:r>
              <a:rPr lang="zh-CN" altLang="en-US" dirty="0"/>
              <a:t>从眼至大脑的神经通路，经由视神经和视束</a:t>
            </a:r>
            <a:endParaRPr lang="en-US" altLang="zh-CN" dirty="0"/>
          </a:p>
          <a:p>
            <a:pPr lvl="1"/>
            <a:r>
              <a:rPr lang="zh-CN" altLang="en-US" dirty="0"/>
              <a:t>眼睛（主要指视网膜）</a:t>
            </a:r>
            <a:endParaRPr lang="en-US" altLang="zh-CN" dirty="0"/>
          </a:p>
          <a:p>
            <a:pPr lvl="1"/>
            <a:r>
              <a:rPr lang="zh-CN" altLang="en-US" dirty="0"/>
              <a:t>外侧膝状体（简称外膝体）</a:t>
            </a:r>
            <a:endParaRPr lang="en-US" altLang="zh-CN" dirty="0"/>
          </a:p>
          <a:p>
            <a:pPr lvl="1"/>
            <a:r>
              <a:rPr lang="zh-CN" altLang="en-US" dirty="0"/>
              <a:t>视皮层（初级视皮层以及纹外皮层）</a:t>
            </a:r>
          </a:p>
        </p:txBody>
      </p:sp>
      <p:pic>
        <p:nvPicPr>
          <p:cNvPr id="9" name="图片 8">
            <a:extLst>
              <a:ext uri="{FF2B5EF4-FFF2-40B4-BE49-F238E27FC236}">
                <a16:creationId xmlns:a16="http://schemas.microsoft.com/office/drawing/2014/main" id="{F6F318F5-921C-4F86-A303-92ED789BC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481050" y="2498797"/>
            <a:ext cx="2839867" cy="4489495"/>
          </a:xfrm>
          <a:prstGeom prst="rect">
            <a:avLst/>
          </a:prstGeom>
        </p:spPr>
      </p:pic>
    </p:spTree>
    <p:extLst>
      <p:ext uri="{BB962C8B-B14F-4D97-AF65-F5344CB8AC3E}">
        <p14:creationId xmlns:p14="http://schemas.microsoft.com/office/powerpoint/2010/main" val="3856361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8204C8-DD01-4CF5-8DDB-3D23BD3F2729}"/>
              </a:ext>
            </a:extLst>
          </p:cNvPr>
          <p:cNvSpPr>
            <a:spLocks noGrp="1"/>
          </p:cNvSpPr>
          <p:nvPr>
            <p:ph type="sldNum" sz="quarter" idx="10"/>
          </p:nvPr>
        </p:nvSpPr>
        <p:spPr/>
        <p:txBody>
          <a:bodyPr/>
          <a:lstStyle/>
          <a:p>
            <a:fld id="{6C53781C-E1F6-4315-A39D-61273F2E0596}" type="slidenum">
              <a:rPr lang="zh-CN" altLang="en-US" smtClean="0"/>
              <a:pPr/>
              <a:t>38</a:t>
            </a:fld>
            <a:endParaRPr lang="zh-CN" altLang="en-US" dirty="0"/>
          </a:p>
        </p:txBody>
      </p:sp>
      <p:sp>
        <p:nvSpPr>
          <p:cNvPr id="3" name="文本占位符 2">
            <a:extLst>
              <a:ext uri="{FF2B5EF4-FFF2-40B4-BE49-F238E27FC236}">
                <a16:creationId xmlns:a16="http://schemas.microsoft.com/office/drawing/2014/main" id="{53B5D80B-5730-4B75-AC80-7E632DD7A0E4}"/>
              </a:ext>
            </a:extLst>
          </p:cNvPr>
          <p:cNvSpPr>
            <a:spLocks noGrp="1"/>
          </p:cNvSpPr>
          <p:nvPr>
            <p:ph type="body" sz="quarter" idx="11"/>
          </p:nvPr>
        </p:nvSpPr>
        <p:spPr/>
        <p:txBody>
          <a:bodyPr/>
          <a:lstStyle/>
          <a:p>
            <a:r>
              <a:rPr lang="zh-CN" altLang="en-US" dirty="0"/>
              <a:t>视网膜：视觉第一站</a:t>
            </a:r>
          </a:p>
        </p:txBody>
      </p:sp>
      <p:sp>
        <p:nvSpPr>
          <p:cNvPr id="4" name="文本占位符 3">
            <a:extLst>
              <a:ext uri="{FF2B5EF4-FFF2-40B4-BE49-F238E27FC236}">
                <a16:creationId xmlns:a16="http://schemas.microsoft.com/office/drawing/2014/main" id="{7172EF0B-37DE-436D-9CAE-4F41CD909DE5}"/>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4B8AFC38-C7F9-4D0D-9BD7-3087738E4884}"/>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E0E66821-4E11-442A-BC6A-298E9029BC11}"/>
              </a:ext>
            </a:extLst>
          </p:cNvPr>
          <p:cNvSpPr>
            <a:spLocks noGrp="1"/>
          </p:cNvSpPr>
          <p:nvPr>
            <p:ph type="body" sz="quarter" idx="14"/>
          </p:nvPr>
        </p:nvSpPr>
        <p:spPr>
          <a:xfrm>
            <a:off x="319056" y="876394"/>
            <a:ext cx="6141608" cy="4765791"/>
          </a:xfrm>
        </p:spPr>
        <p:txBody>
          <a:bodyPr/>
          <a:lstStyle/>
          <a:p>
            <a:r>
              <a:rPr lang="zh-CN" altLang="en-US" dirty="0"/>
              <a:t>光电转换：感受光刺激，转换成电信号，由视网膜环路进行加工处理，最终通过视神经传送入大脑</a:t>
            </a:r>
            <a:endParaRPr lang="en-US" altLang="zh-CN" dirty="0"/>
          </a:p>
          <a:p>
            <a:r>
              <a:rPr lang="zh-CN" altLang="en-US" dirty="0"/>
              <a:t>视网膜（</a:t>
            </a:r>
            <a:r>
              <a:rPr lang="en-US" altLang="zh-CN" dirty="0"/>
              <a:t>retina</a:t>
            </a:r>
            <a:r>
              <a:rPr lang="zh-CN" altLang="en-US" dirty="0"/>
              <a:t>）：五种主要神经元组成的层状结构</a:t>
            </a:r>
            <a:endParaRPr lang="en-US" altLang="zh-CN" dirty="0"/>
          </a:p>
          <a:p>
            <a:pPr lvl="1"/>
            <a:r>
              <a:rPr lang="zh-CN" altLang="en-US" sz="1800" dirty="0"/>
              <a:t>输入层：感光细胞（</a:t>
            </a:r>
            <a:r>
              <a:rPr lang="en-US" altLang="zh-CN" sz="1800" dirty="0"/>
              <a:t>photoreceptor</a:t>
            </a:r>
            <a:r>
              <a:rPr lang="zh-CN" altLang="en-US" sz="1800" dirty="0"/>
              <a:t>），视杆和视锥细胞，大约</a:t>
            </a:r>
            <a:r>
              <a:rPr lang="en-US" altLang="zh-CN" sz="1800" dirty="0">
                <a:solidFill>
                  <a:srgbClr val="C00000"/>
                </a:solidFill>
              </a:rPr>
              <a:t>1</a:t>
            </a:r>
            <a:r>
              <a:rPr lang="zh-CN" altLang="en-US" sz="1800" dirty="0">
                <a:solidFill>
                  <a:srgbClr val="C00000"/>
                </a:solidFill>
              </a:rPr>
              <a:t>亿</a:t>
            </a:r>
            <a:r>
              <a:rPr lang="zh-CN" altLang="en-US" sz="1800" dirty="0"/>
              <a:t>个感光受体</a:t>
            </a:r>
            <a:endParaRPr lang="en-US" altLang="zh-CN" sz="1800" dirty="0"/>
          </a:p>
          <a:p>
            <a:pPr lvl="1"/>
            <a:r>
              <a:rPr lang="zh-CN" altLang="en-US" sz="1800" dirty="0"/>
              <a:t>输出层：神经节细胞</a:t>
            </a:r>
            <a:r>
              <a:rPr lang="en-US" altLang="zh-CN" sz="1800" dirty="0"/>
              <a:t>/</a:t>
            </a:r>
            <a:r>
              <a:rPr lang="zh-CN" altLang="en-US" sz="1800" dirty="0"/>
              <a:t>视网膜节细胞（</a:t>
            </a:r>
            <a:r>
              <a:rPr lang="en-US" altLang="zh-CN" sz="1800" dirty="0"/>
              <a:t>retinal ganglion cell</a:t>
            </a:r>
            <a:r>
              <a:rPr lang="zh-CN" altLang="en-US" sz="1800" dirty="0"/>
              <a:t>，</a:t>
            </a:r>
            <a:r>
              <a:rPr lang="en-US" altLang="zh-CN" sz="1800" dirty="0"/>
              <a:t>RGC</a:t>
            </a:r>
            <a:r>
              <a:rPr lang="zh-CN" altLang="en-US" sz="1800" dirty="0"/>
              <a:t>），其轴突聚集成束即为视神经（</a:t>
            </a:r>
            <a:r>
              <a:rPr lang="en-US" altLang="zh-CN" sz="1800" dirty="0"/>
              <a:t>optic nerve</a:t>
            </a:r>
            <a:r>
              <a:rPr lang="zh-CN" altLang="en-US" sz="1800" dirty="0"/>
              <a:t>），约</a:t>
            </a:r>
            <a:r>
              <a:rPr lang="en-US" altLang="zh-CN" sz="1800" dirty="0">
                <a:solidFill>
                  <a:srgbClr val="C00000"/>
                </a:solidFill>
              </a:rPr>
              <a:t>100</a:t>
            </a:r>
            <a:r>
              <a:rPr lang="zh-CN" altLang="en-US" sz="1800" dirty="0">
                <a:solidFill>
                  <a:srgbClr val="C00000"/>
                </a:solidFill>
              </a:rPr>
              <a:t>万</a:t>
            </a:r>
            <a:r>
              <a:rPr lang="zh-CN" altLang="en-US" sz="1800" dirty="0"/>
              <a:t>视网膜节细胞</a:t>
            </a:r>
            <a:endParaRPr lang="en-US" altLang="zh-CN" sz="1800" dirty="0"/>
          </a:p>
          <a:p>
            <a:pPr lvl="1"/>
            <a:r>
              <a:rPr lang="zh-CN" altLang="en-US" sz="1800" dirty="0"/>
              <a:t>中间层：双极细胞（</a:t>
            </a:r>
            <a:r>
              <a:rPr lang="en-US" altLang="zh-CN" sz="1800" dirty="0"/>
              <a:t>bipolar cell</a:t>
            </a:r>
            <a:r>
              <a:rPr lang="zh-CN" altLang="en-US" sz="1800" dirty="0"/>
              <a:t>，将信号从感光细胞传递到神经节细胞）、水平细胞（</a:t>
            </a:r>
            <a:r>
              <a:rPr lang="en-US" altLang="zh-CN" sz="1800" dirty="0"/>
              <a:t>horizontal cell</a:t>
            </a:r>
            <a:r>
              <a:rPr lang="zh-CN" altLang="en-US" sz="1800" dirty="0"/>
              <a:t>）和无长突细胞（</a:t>
            </a:r>
            <a:r>
              <a:rPr lang="en-US" altLang="zh-CN" sz="1800" dirty="0"/>
              <a:t>amacrine cell</a:t>
            </a:r>
            <a:r>
              <a:rPr lang="zh-CN" altLang="en-US" sz="1800" dirty="0"/>
              <a:t>）</a:t>
            </a:r>
            <a:endParaRPr lang="en-US" altLang="zh-CN" sz="1800" dirty="0"/>
          </a:p>
        </p:txBody>
      </p:sp>
      <p:pic>
        <p:nvPicPr>
          <p:cNvPr id="10" name="图片 9">
            <a:extLst>
              <a:ext uri="{FF2B5EF4-FFF2-40B4-BE49-F238E27FC236}">
                <a16:creationId xmlns:a16="http://schemas.microsoft.com/office/drawing/2014/main" id="{1560E0F8-DFA1-4C9C-9709-6CB684F88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42461" y="3686028"/>
            <a:ext cx="2529820" cy="3128326"/>
          </a:xfrm>
          <a:prstGeom prst="rect">
            <a:avLst/>
          </a:prstGeom>
        </p:spPr>
      </p:pic>
      <p:pic>
        <p:nvPicPr>
          <p:cNvPr id="13" name="图片 12">
            <a:extLst>
              <a:ext uri="{FF2B5EF4-FFF2-40B4-BE49-F238E27FC236}">
                <a16:creationId xmlns:a16="http://schemas.microsoft.com/office/drawing/2014/main" id="{DA797C9C-1D02-43E3-8751-1BAFB5579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542" y="785418"/>
            <a:ext cx="3429561" cy="4173074"/>
          </a:xfrm>
          <a:prstGeom prst="rect">
            <a:avLst/>
          </a:prstGeom>
        </p:spPr>
      </p:pic>
      <p:sp>
        <p:nvSpPr>
          <p:cNvPr id="14" name="文本框 13">
            <a:extLst>
              <a:ext uri="{FF2B5EF4-FFF2-40B4-BE49-F238E27FC236}">
                <a16:creationId xmlns:a16="http://schemas.microsoft.com/office/drawing/2014/main" id="{2F983C97-0236-4E94-AB9E-0738EAA7037D}"/>
              </a:ext>
            </a:extLst>
          </p:cNvPr>
          <p:cNvSpPr txBox="1"/>
          <p:nvPr/>
        </p:nvSpPr>
        <p:spPr>
          <a:xfrm>
            <a:off x="6671932" y="4988163"/>
            <a:ext cx="1415772" cy="338554"/>
          </a:xfrm>
          <a:prstGeom prst="rect">
            <a:avLst/>
          </a:prstGeom>
          <a:noFill/>
        </p:spPr>
        <p:txBody>
          <a:bodyPr wrap="none" rtlCol="0">
            <a:spAutoFit/>
          </a:bodyPr>
          <a:lstStyle/>
          <a:p>
            <a:r>
              <a:rPr lang="zh-CN" altLang="en-US" sz="1600" dirty="0">
                <a:solidFill>
                  <a:srgbClr val="0070C0"/>
                </a:solidFill>
              </a:rPr>
              <a:t>灵长类视网膜</a:t>
            </a:r>
          </a:p>
        </p:txBody>
      </p:sp>
      <p:pic>
        <p:nvPicPr>
          <p:cNvPr id="11" name="图片 7">
            <a:extLst>
              <a:ext uri="{FF2B5EF4-FFF2-40B4-BE49-F238E27FC236}">
                <a16:creationId xmlns:a16="http://schemas.microsoft.com/office/drawing/2014/main" id="{9E4CD16A-C2FE-9F40-B011-FC5BBDA838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7603" y="785418"/>
            <a:ext cx="1576951" cy="3196237"/>
          </a:xfrm>
          <a:prstGeom prst="rect">
            <a:avLst/>
          </a:prstGeom>
        </p:spPr>
      </p:pic>
    </p:spTree>
    <p:extLst>
      <p:ext uri="{BB962C8B-B14F-4D97-AF65-F5344CB8AC3E}">
        <p14:creationId xmlns:p14="http://schemas.microsoft.com/office/powerpoint/2010/main" val="3403587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697F2D-3F67-C048-B7A8-3618ECA6A472}"/>
              </a:ext>
            </a:extLst>
          </p:cNvPr>
          <p:cNvSpPr>
            <a:spLocks noGrp="1"/>
          </p:cNvSpPr>
          <p:nvPr>
            <p:ph type="sldNum" sz="quarter" idx="10"/>
          </p:nvPr>
        </p:nvSpPr>
        <p:spPr/>
        <p:txBody>
          <a:bodyPr/>
          <a:lstStyle/>
          <a:p>
            <a:fld id="{6C53781C-E1F6-4315-A39D-61273F2E0596}" type="slidenum">
              <a:rPr lang="zh-CN" altLang="en-US" smtClean="0"/>
              <a:pPr/>
              <a:t>39</a:t>
            </a:fld>
            <a:endParaRPr lang="zh-CN" altLang="en-US" dirty="0"/>
          </a:p>
        </p:txBody>
      </p:sp>
      <p:sp>
        <p:nvSpPr>
          <p:cNvPr id="3" name="Text Placeholder 2">
            <a:extLst>
              <a:ext uri="{FF2B5EF4-FFF2-40B4-BE49-F238E27FC236}">
                <a16:creationId xmlns:a16="http://schemas.microsoft.com/office/drawing/2014/main" id="{EC72373C-41E1-5742-A030-85130275E1DB}"/>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60B8E526-7017-1E41-8CAF-4E62AC3CAE8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8D851268-8E09-3545-9439-5EAD4B82976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79D5D54C-FD11-F54B-8BED-75A12B48C87B}"/>
              </a:ext>
            </a:extLst>
          </p:cNvPr>
          <p:cNvSpPr>
            <a:spLocks noGrp="1"/>
          </p:cNvSpPr>
          <p:nvPr>
            <p:ph type="body" sz="quarter" idx="14"/>
          </p:nvPr>
        </p:nvSpPr>
        <p:spPr/>
        <p:txBody>
          <a:bodyPr/>
          <a:lstStyle/>
          <a:p>
            <a:endParaRPr lang="en-US"/>
          </a:p>
        </p:txBody>
      </p:sp>
      <p:pic>
        <p:nvPicPr>
          <p:cNvPr id="7" name="2-minute-neuroscience-the-retina" descr="2-minute-neuroscience-the-retina">
            <a:hlinkClick r:id="" action="ppaction://media"/>
            <a:extLst>
              <a:ext uri="{FF2B5EF4-FFF2-40B4-BE49-F238E27FC236}">
                <a16:creationId xmlns:a16="http://schemas.microsoft.com/office/drawing/2014/main" id="{572A3B78-EF0A-6240-B7C5-39B25725AB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710"/>
            <a:ext cx="12209905" cy="6862710"/>
          </a:xfrm>
          <a:prstGeom prst="rect">
            <a:avLst/>
          </a:prstGeom>
        </p:spPr>
      </p:pic>
    </p:spTree>
    <p:extLst>
      <p:ext uri="{BB962C8B-B14F-4D97-AF65-F5344CB8AC3E}">
        <p14:creationId xmlns:p14="http://schemas.microsoft.com/office/powerpoint/2010/main" val="321623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精彩回顾</a:t>
            </a:r>
            <a:r>
              <a:rPr lang="en-US" altLang="zh-CN" dirty="0"/>
              <a:t>—Recap1</a:t>
            </a:r>
            <a:endParaRPr lang="zh-CN" altLang="en-US" dirty="0"/>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dirty="0"/>
          </a:p>
        </p:txBody>
      </p:sp>
      <p:sp>
        <p:nvSpPr>
          <p:cNvPr id="16" name="灯片编号占位符 15">
            <a:extLst>
              <a:ext uri="{FF2B5EF4-FFF2-40B4-BE49-F238E27FC236}">
                <a16:creationId xmlns:a16="http://schemas.microsoft.com/office/drawing/2014/main" id="{1F62ECC2-5CC3-7748-BC5F-93F8B5E7CF9B}"/>
              </a:ext>
            </a:extLst>
          </p:cNvPr>
          <p:cNvSpPr>
            <a:spLocks noGrp="1"/>
          </p:cNvSpPr>
          <p:nvPr>
            <p:ph type="sldNum" sz="quarter" idx="10"/>
          </p:nvPr>
        </p:nvSpPr>
        <p:spPr/>
        <p:txBody>
          <a:bodyPr/>
          <a:lstStyle/>
          <a:p>
            <a:fld id="{6C53781C-E1F6-4315-A39D-61273F2E0596}" type="slidenum">
              <a:rPr lang="zh-CN" altLang="en-US" smtClean="0"/>
              <a:pPr/>
              <a:t>4</a:t>
            </a:fld>
            <a:endParaRPr lang="zh-CN" altLang="en-US" dirty="0"/>
          </a:p>
        </p:txBody>
      </p:sp>
      <p:sp>
        <p:nvSpPr>
          <p:cNvPr id="15" name="object 50">
            <a:extLst>
              <a:ext uri="{FF2B5EF4-FFF2-40B4-BE49-F238E27FC236}">
                <a16:creationId xmlns:a16="http://schemas.microsoft.com/office/drawing/2014/main" id="{96072B66-25AE-61B7-BAC8-C0F1AB0BF2B7}"/>
              </a:ext>
            </a:extLst>
          </p:cNvPr>
          <p:cNvSpPr txBox="1"/>
          <p:nvPr/>
        </p:nvSpPr>
        <p:spPr>
          <a:xfrm>
            <a:off x="3009552" y="1043392"/>
            <a:ext cx="6496398" cy="553998"/>
          </a:xfrm>
          <a:prstGeom prst="rect">
            <a:avLst/>
          </a:prstGeom>
        </p:spPr>
        <p:txBody>
          <a:bodyPr wrap="square" lIns="0" tIns="0" rIns="0" bIns="0">
            <a:spAutoFit/>
          </a:bodyPr>
          <a:lstStyle>
            <a:lvl1pPr marL="7938">
              <a:defRPr sz="1400">
                <a:solidFill>
                  <a:schemeClr val="tx1"/>
                </a:solidFill>
                <a:latin typeface="Microsoft YaHei" panose="020B0503020204020204" pitchFamily="34" charset="-122"/>
                <a:ea typeface="Microsoft YaHei" panose="020B0503020204020204" pitchFamily="34" charset="-122"/>
              </a:defRPr>
            </a:lvl1pPr>
            <a:lvl2pPr>
              <a:defRPr sz="1400">
                <a:solidFill>
                  <a:schemeClr val="tx1"/>
                </a:solidFill>
                <a:latin typeface="Microsoft YaHei" panose="020B0503020204020204" pitchFamily="34" charset="-122"/>
                <a:ea typeface="Microsoft YaHei" panose="020B0503020204020204" pitchFamily="34" charset="-122"/>
              </a:defRPr>
            </a:lvl2pPr>
            <a:lvl3pPr>
              <a:defRPr sz="1400">
                <a:solidFill>
                  <a:schemeClr val="tx1"/>
                </a:solidFill>
                <a:latin typeface="Microsoft YaHei" panose="020B0503020204020204" pitchFamily="34" charset="-122"/>
                <a:ea typeface="Microsoft YaHei" panose="020B0503020204020204" pitchFamily="34" charset="-122"/>
              </a:defRPr>
            </a:lvl3pPr>
            <a:lvl4pPr>
              <a:defRPr sz="1400">
                <a:solidFill>
                  <a:schemeClr val="tx1"/>
                </a:solidFill>
                <a:latin typeface="Microsoft YaHei" panose="020B0503020204020204" pitchFamily="34" charset="-122"/>
                <a:ea typeface="Microsoft YaHei" panose="020B0503020204020204" pitchFamily="34" charset="-122"/>
              </a:defRPr>
            </a:lvl4pPr>
            <a:lvl5pPr>
              <a:defRPr sz="1400">
                <a:solidFill>
                  <a:schemeClr val="tx1"/>
                </a:solidFill>
                <a:latin typeface="Microsoft YaHei" panose="020B0503020204020204" pitchFamily="34" charset="-122"/>
                <a:ea typeface="Microsoft YaHei" panose="020B0503020204020204" pitchFamily="34" charset="-122"/>
              </a:defRPr>
            </a:lvl5pPr>
            <a:lvl6pPr marL="18288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6pPr>
            <a:lvl7pPr marL="22860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7pPr>
            <a:lvl8pPr marL="27432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8pPr>
            <a:lvl9pPr marL="32004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9pPr>
          </a:lstStyle>
          <a:p>
            <a:r>
              <a:rPr lang="zh-CN" altLang="en-US" sz="3600" b="1" dirty="0"/>
              <a:t>大数据，高功耗，理解能力不足</a:t>
            </a:r>
            <a:endParaRPr lang="zh-CN" altLang="zh-CN" sz="3600" b="1" dirty="0"/>
          </a:p>
        </p:txBody>
      </p:sp>
      <p:pic>
        <p:nvPicPr>
          <p:cNvPr id="5" name="图片 4">
            <a:extLst>
              <a:ext uri="{FF2B5EF4-FFF2-40B4-BE49-F238E27FC236}">
                <a16:creationId xmlns:a16="http://schemas.microsoft.com/office/drawing/2014/main" id="{99766FCC-30BB-E861-70D2-24E1EA1F1627}"/>
              </a:ext>
            </a:extLst>
          </p:cNvPr>
          <p:cNvPicPr>
            <a:picLocks noChangeAspect="1"/>
          </p:cNvPicPr>
          <p:nvPr/>
        </p:nvPicPr>
        <p:blipFill rotWithShape="1">
          <a:blip r:embed="rId3"/>
          <a:srcRect l="2533" t="17133" r="3838" b="11527"/>
          <a:stretch/>
        </p:blipFill>
        <p:spPr>
          <a:xfrm>
            <a:off x="412489" y="1756400"/>
            <a:ext cx="11152702" cy="4322692"/>
          </a:xfrm>
          <a:prstGeom prst="rect">
            <a:avLst/>
          </a:prstGeom>
        </p:spPr>
      </p:pic>
      <p:sp>
        <p:nvSpPr>
          <p:cNvPr id="6" name="椭圆 5">
            <a:extLst>
              <a:ext uri="{FF2B5EF4-FFF2-40B4-BE49-F238E27FC236}">
                <a16:creationId xmlns:a16="http://schemas.microsoft.com/office/drawing/2014/main" id="{3E8EC8F2-F032-9F6F-50BC-7F1DF81EB301}"/>
              </a:ext>
            </a:extLst>
          </p:cNvPr>
          <p:cNvSpPr/>
          <p:nvPr/>
        </p:nvSpPr>
        <p:spPr>
          <a:xfrm>
            <a:off x="7058025" y="2162175"/>
            <a:ext cx="888546" cy="116205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Prepare the ImageNet dataset — gluoncv 0.11.0 documentation">
            <a:extLst>
              <a:ext uri="{FF2B5EF4-FFF2-40B4-BE49-F238E27FC236}">
                <a16:creationId xmlns:a16="http://schemas.microsoft.com/office/drawing/2014/main" id="{A44BB781-564A-0BF7-F85A-CA631F28E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964690"/>
            <a:ext cx="1946275" cy="77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749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8204C8-DD01-4CF5-8DDB-3D23BD3F2729}"/>
              </a:ext>
            </a:extLst>
          </p:cNvPr>
          <p:cNvSpPr>
            <a:spLocks noGrp="1"/>
          </p:cNvSpPr>
          <p:nvPr>
            <p:ph type="sldNum" sz="quarter" idx="10"/>
          </p:nvPr>
        </p:nvSpPr>
        <p:spPr/>
        <p:txBody>
          <a:bodyPr/>
          <a:lstStyle/>
          <a:p>
            <a:fld id="{6C53781C-E1F6-4315-A39D-61273F2E0596}" type="slidenum">
              <a:rPr lang="zh-CN" altLang="en-US" smtClean="0"/>
              <a:pPr/>
              <a:t>40</a:t>
            </a:fld>
            <a:endParaRPr lang="zh-CN" altLang="en-US" dirty="0"/>
          </a:p>
        </p:txBody>
      </p:sp>
      <p:sp>
        <p:nvSpPr>
          <p:cNvPr id="3" name="文本占位符 2">
            <a:extLst>
              <a:ext uri="{FF2B5EF4-FFF2-40B4-BE49-F238E27FC236}">
                <a16:creationId xmlns:a16="http://schemas.microsoft.com/office/drawing/2014/main" id="{53B5D80B-5730-4B75-AC80-7E632DD7A0E4}"/>
              </a:ext>
            </a:extLst>
          </p:cNvPr>
          <p:cNvSpPr>
            <a:spLocks noGrp="1"/>
          </p:cNvSpPr>
          <p:nvPr>
            <p:ph type="body" sz="quarter" idx="11"/>
          </p:nvPr>
        </p:nvSpPr>
        <p:spPr/>
        <p:txBody>
          <a:bodyPr/>
          <a:lstStyle/>
          <a:p>
            <a:r>
              <a:rPr lang="zh-CN" altLang="en-US" dirty="0"/>
              <a:t>视网膜：视觉第一站</a:t>
            </a:r>
          </a:p>
        </p:txBody>
      </p:sp>
      <p:sp>
        <p:nvSpPr>
          <p:cNvPr id="4" name="文本占位符 3">
            <a:extLst>
              <a:ext uri="{FF2B5EF4-FFF2-40B4-BE49-F238E27FC236}">
                <a16:creationId xmlns:a16="http://schemas.microsoft.com/office/drawing/2014/main" id="{7172EF0B-37DE-436D-9CAE-4F41CD909DE5}"/>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4B8AFC38-C7F9-4D0D-9BD7-3087738E4884}"/>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E0E66821-4E11-442A-BC6A-298E9029BC11}"/>
              </a:ext>
            </a:extLst>
          </p:cNvPr>
          <p:cNvSpPr>
            <a:spLocks noGrp="1"/>
          </p:cNvSpPr>
          <p:nvPr>
            <p:ph type="body" sz="quarter" idx="14"/>
          </p:nvPr>
        </p:nvSpPr>
        <p:spPr>
          <a:xfrm>
            <a:off x="319056" y="876394"/>
            <a:ext cx="6141608" cy="4765791"/>
          </a:xfrm>
        </p:spPr>
        <p:txBody>
          <a:bodyPr/>
          <a:lstStyle/>
          <a:p>
            <a:r>
              <a:rPr lang="zh-CN" altLang="en-US" dirty="0"/>
              <a:t>光电转换：感受光刺激，转换成电信号，由视网膜环路进行加工处理，最终通过视神经传送入大脑</a:t>
            </a:r>
            <a:endParaRPr lang="en-US" altLang="zh-CN" dirty="0"/>
          </a:p>
          <a:p>
            <a:r>
              <a:rPr lang="zh-CN" altLang="en-US" dirty="0"/>
              <a:t>视网膜（</a:t>
            </a:r>
            <a:r>
              <a:rPr lang="en-US" altLang="zh-CN" dirty="0"/>
              <a:t>retina</a:t>
            </a:r>
            <a:r>
              <a:rPr lang="zh-CN" altLang="en-US" dirty="0"/>
              <a:t>）：五种主要神经元组成的层状结构</a:t>
            </a:r>
            <a:endParaRPr lang="en-US" altLang="zh-CN" dirty="0"/>
          </a:p>
          <a:p>
            <a:pPr lvl="1"/>
            <a:r>
              <a:rPr lang="zh-CN" altLang="en-US" sz="1800" dirty="0"/>
              <a:t>输入层：感光细胞（</a:t>
            </a:r>
            <a:r>
              <a:rPr lang="en-US" altLang="zh-CN" sz="1800" dirty="0"/>
              <a:t>photoreceptor</a:t>
            </a:r>
            <a:r>
              <a:rPr lang="zh-CN" altLang="en-US" sz="1800" dirty="0"/>
              <a:t>），视杆和视锥细胞，大约</a:t>
            </a:r>
            <a:r>
              <a:rPr lang="en-US" altLang="zh-CN" sz="1800" dirty="0"/>
              <a:t>1</a:t>
            </a:r>
            <a:r>
              <a:rPr lang="zh-CN" altLang="en-US" sz="1800" dirty="0"/>
              <a:t>亿个感光受体</a:t>
            </a:r>
            <a:endParaRPr lang="en-US" altLang="zh-CN" sz="1800" dirty="0"/>
          </a:p>
          <a:p>
            <a:pPr lvl="1"/>
            <a:r>
              <a:rPr lang="zh-CN" altLang="en-US" sz="1800" dirty="0"/>
              <a:t>输出层：神经节细胞</a:t>
            </a:r>
            <a:r>
              <a:rPr lang="en-US" altLang="zh-CN" sz="1800" dirty="0"/>
              <a:t>/</a:t>
            </a:r>
            <a:r>
              <a:rPr lang="zh-CN" altLang="en-US" sz="1800" dirty="0"/>
              <a:t>视网膜节细胞（</a:t>
            </a:r>
            <a:r>
              <a:rPr lang="en-US" altLang="zh-CN" sz="1800" dirty="0"/>
              <a:t>retinal ganglion cell</a:t>
            </a:r>
            <a:r>
              <a:rPr lang="zh-CN" altLang="en-US" sz="1800" dirty="0"/>
              <a:t>，</a:t>
            </a:r>
            <a:r>
              <a:rPr lang="en-US" altLang="zh-CN" sz="1800" dirty="0"/>
              <a:t>RGC</a:t>
            </a:r>
            <a:r>
              <a:rPr lang="zh-CN" altLang="en-US" sz="1800" dirty="0"/>
              <a:t>），其轴突聚集成束即为视神经（</a:t>
            </a:r>
            <a:r>
              <a:rPr lang="en-US" altLang="zh-CN" sz="1800" dirty="0"/>
              <a:t>optic nerve</a:t>
            </a:r>
            <a:r>
              <a:rPr lang="zh-CN" altLang="en-US" sz="1800" dirty="0"/>
              <a:t>），约</a:t>
            </a:r>
            <a:r>
              <a:rPr lang="en-US" altLang="zh-CN" sz="1800" dirty="0"/>
              <a:t>100</a:t>
            </a:r>
            <a:r>
              <a:rPr lang="zh-CN" altLang="en-US" sz="1800" dirty="0"/>
              <a:t>万视网膜节细胞</a:t>
            </a:r>
            <a:endParaRPr lang="en-US" altLang="zh-CN" sz="1800" dirty="0"/>
          </a:p>
          <a:p>
            <a:pPr lvl="1"/>
            <a:r>
              <a:rPr lang="zh-CN" altLang="en-US" sz="1800" dirty="0"/>
              <a:t>中间层：双极细胞（</a:t>
            </a:r>
            <a:r>
              <a:rPr lang="en-US" altLang="zh-CN" sz="1800" dirty="0"/>
              <a:t>bipolar cell</a:t>
            </a:r>
            <a:r>
              <a:rPr lang="zh-CN" altLang="en-US" sz="1800" dirty="0"/>
              <a:t>，将信号从感光细胞传递到神经节细胞）、水平细胞（</a:t>
            </a:r>
            <a:r>
              <a:rPr lang="en-US" altLang="zh-CN" sz="1800" dirty="0"/>
              <a:t>horizontal cell</a:t>
            </a:r>
            <a:r>
              <a:rPr lang="zh-CN" altLang="en-US" sz="1800" dirty="0"/>
              <a:t>）和无长突细胞（</a:t>
            </a:r>
            <a:r>
              <a:rPr lang="en-US" altLang="zh-CN" sz="1800" dirty="0"/>
              <a:t>amacrine cell</a:t>
            </a:r>
            <a:r>
              <a:rPr lang="zh-CN" altLang="en-US" sz="1800" dirty="0"/>
              <a:t>）</a:t>
            </a:r>
            <a:endParaRPr lang="en-US" altLang="zh-CN" sz="1800" dirty="0"/>
          </a:p>
          <a:p>
            <a:r>
              <a:rPr lang="zh-CN" altLang="en-US" b="1" dirty="0"/>
              <a:t>如何选择有行为意义的信息、特征提取和汇总整合到大脑</a:t>
            </a:r>
            <a:r>
              <a:rPr lang="en-US" altLang="zh-CN" b="1" dirty="0"/>
              <a:t>? </a:t>
            </a:r>
            <a:r>
              <a:rPr lang="zh-CN" altLang="en-US" b="1" dirty="0"/>
              <a:t>（</a:t>
            </a:r>
            <a:r>
              <a:rPr lang="zh-CN" altLang="en-US" b="1" dirty="0">
                <a:solidFill>
                  <a:srgbClr val="C00000"/>
                </a:solidFill>
              </a:rPr>
              <a:t>边缘计算</a:t>
            </a:r>
            <a:r>
              <a:rPr lang="zh-CN" altLang="en-US" b="1" dirty="0"/>
              <a:t>）</a:t>
            </a:r>
          </a:p>
          <a:p>
            <a:endParaRPr lang="zh-CN" altLang="en-US" sz="1800" dirty="0"/>
          </a:p>
        </p:txBody>
      </p:sp>
      <p:pic>
        <p:nvPicPr>
          <p:cNvPr id="10" name="图片 9">
            <a:extLst>
              <a:ext uri="{FF2B5EF4-FFF2-40B4-BE49-F238E27FC236}">
                <a16:creationId xmlns:a16="http://schemas.microsoft.com/office/drawing/2014/main" id="{1560E0F8-DFA1-4C9C-9709-6CB684F88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775481" y="3850007"/>
            <a:ext cx="2529820" cy="3128326"/>
          </a:xfrm>
          <a:prstGeom prst="rect">
            <a:avLst/>
          </a:prstGeom>
        </p:spPr>
      </p:pic>
      <p:pic>
        <p:nvPicPr>
          <p:cNvPr id="13" name="图片 12">
            <a:extLst>
              <a:ext uri="{FF2B5EF4-FFF2-40B4-BE49-F238E27FC236}">
                <a16:creationId xmlns:a16="http://schemas.microsoft.com/office/drawing/2014/main" id="{DA797C9C-1D02-43E3-8751-1BAFB5579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542" y="785418"/>
            <a:ext cx="3429561" cy="4173074"/>
          </a:xfrm>
          <a:prstGeom prst="rect">
            <a:avLst/>
          </a:prstGeom>
        </p:spPr>
      </p:pic>
      <p:sp>
        <p:nvSpPr>
          <p:cNvPr id="14" name="文本框 13">
            <a:extLst>
              <a:ext uri="{FF2B5EF4-FFF2-40B4-BE49-F238E27FC236}">
                <a16:creationId xmlns:a16="http://schemas.microsoft.com/office/drawing/2014/main" id="{2F983C97-0236-4E94-AB9E-0738EAA7037D}"/>
              </a:ext>
            </a:extLst>
          </p:cNvPr>
          <p:cNvSpPr txBox="1"/>
          <p:nvPr/>
        </p:nvSpPr>
        <p:spPr>
          <a:xfrm>
            <a:off x="6671932" y="4988163"/>
            <a:ext cx="1415772" cy="338554"/>
          </a:xfrm>
          <a:prstGeom prst="rect">
            <a:avLst/>
          </a:prstGeom>
          <a:noFill/>
        </p:spPr>
        <p:txBody>
          <a:bodyPr wrap="none" rtlCol="0">
            <a:spAutoFit/>
          </a:bodyPr>
          <a:lstStyle/>
          <a:p>
            <a:r>
              <a:rPr lang="zh-CN" altLang="en-US" sz="1600" dirty="0">
                <a:solidFill>
                  <a:srgbClr val="0070C0"/>
                </a:solidFill>
              </a:rPr>
              <a:t>灵长类视网膜</a:t>
            </a:r>
          </a:p>
        </p:txBody>
      </p:sp>
      <p:pic>
        <p:nvPicPr>
          <p:cNvPr id="11" name="图片 7">
            <a:extLst>
              <a:ext uri="{FF2B5EF4-FFF2-40B4-BE49-F238E27FC236}">
                <a16:creationId xmlns:a16="http://schemas.microsoft.com/office/drawing/2014/main" id="{9E4CD16A-C2FE-9F40-B011-FC5BBDA838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7603" y="785418"/>
            <a:ext cx="1576951" cy="3196237"/>
          </a:xfrm>
          <a:prstGeom prst="rect">
            <a:avLst/>
          </a:prstGeom>
        </p:spPr>
      </p:pic>
    </p:spTree>
    <p:extLst>
      <p:ext uri="{BB962C8B-B14F-4D97-AF65-F5344CB8AC3E}">
        <p14:creationId xmlns:p14="http://schemas.microsoft.com/office/powerpoint/2010/main" val="1721546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B069EE-E065-4DB0-82DF-8691D3A902CC}"/>
              </a:ext>
            </a:extLst>
          </p:cNvPr>
          <p:cNvSpPr>
            <a:spLocks noGrp="1"/>
          </p:cNvSpPr>
          <p:nvPr>
            <p:ph type="sldNum" sz="quarter" idx="10"/>
          </p:nvPr>
        </p:nvSpPr>
        <p:spPr/>
        <p:txBody>
          <a:bodyPr/>
          <a:lstStyle/>
          <a:p>
            <a:fld id="{6C53781C-E1F6-4315-A39D-61273F2E0596}" type="slidenum">
              <a:rPr lang="zh-CN" altLang="en-US" smtClean="0"/>
              <a:pPr/>
              <a:t>41</a:t>
            </a:fld>
            <a:endParaRPr lang="zh-CN" altLang="en-US" dirty="0"/>
          </a:p>
        </p:txBody>
      </p:sp>
      <p:sp>
        <p:nvSpPr>
          <p:cNvPr id="3" name="文本占位符 2">
            <a:extLst>
              <a:ext uri="{FF2B5EF4-FFF2-40B4-BE49-F238E27FC236}">
                <a16:creationId xmlns:a16="http://schemas.microsoft.com/office/drawing/2014/main" id="{9EBF4598-D999-4931-BC17-9B278B1B03A4}"/>
              </a:ext>
            </a:extLst>
          </p:cNvPr>
          <p:cNvSpPr>
            <a:spLocks noGrp="1"/>
          </p:cNvSpPr>
          <p:nvPr>
            <p:ph type="body" sz="quarter" idx="11"/>
          </p:nvPr>
        </p:nvSpPr>
        <p:spPr/>
        <p:txBody>
          <a:bodyPr/>
          <a:lstStyle/>
          <a:p>
            <a:r>
              <a:rPr lang="zh-CN" altLang="en-US" dirty="0"/>
              <a:t>感受野（</a:t>
            </a:r>
            <a:r>
              <a:rPr lang="en-US" altLang="zh-CN" dirty="0"/>
              <a:t>Receptive Field</a:t>
            </a:r>
            <a:r>
              <a:rPr lang="zh-CN" altLang="en-US" dirty="0"/>
              <a:t>）</a:t>
            </a:r>
          </a:p>
        </p:txBody>
      </p:sp>
      <p:sp>
        <p:nvSpPr>
          <p:cNvPr id="4" name="文本占位符 3">
            <a:extLst>
              <a:ext uri="{FF2B5EF4-FFF2-40B4-BE49-F238E27FC236}">
                <a16:creationId xmlns:a16="http://schemas.microsoft.com/office/drawing/2014/main" id="{5ABB0BE8-44D6-40B7-A2A1-FE110F8EB6DD}"/>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CD05D726-FC1F-43AD-8DB1-6A0452B4D670}"/>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D578C0BF-9679-4D28-B036-BCBDA6B57B39}"/>
              </a:ext>
            </a:extLst>
          </p:cNvPr>
          <p:cNvSpPr>
            <a:spLocks noGrp="1"/>
          </p:cNvSpPr>
          <p:nvPr>
            <p:ph type="body" sz="quarter" idx="14"/>
          </p:nvPr>
        </p:nvSpPr>
        <p:spPr/>
        <p:txBody>
          <a:bodyPr/>
          <a:lstStyle/>
          <a:p>
            <a:r>
              <a:rPr lang="zh-CN" altLang="en-US" dirty="0"/>
              <a:t>由</a:t>
            </a:r>
            <a:r>
              <a:rPr lang="en-US" altLang="zh-CN" dirty="0"/>
              <a:t>Sherrington</a:t>
            </a:r>
            <a:r>
              <a:rPr lang="zh-CN" altLang="en-US" dirty="0"/>
              <a:t>在描述反射活动时提出，并由</a:t>
            </a:r>
            <a:r>
              <a:rPr lang="en-US" altLang="zh-CN" dirty="0"/>
              <a:t>Hartline</a:t>
            </a:r>
            <a:r>
              <a:rPr lang="zh-CN" altLang="en-US" dirty="0"/>
              <a:t>引入到视觉系统</a:t>
            </a:r>
            <a:endParaRPr lang="en-US" altLang="zh-CN" dirty="0"/>
          </a:p>
          <a:p>
            <a:pPr lvl="1"/>
            <a:r>
              <a:rPr lang="zh-CN" altLang="en-US" dirty="0"/>
              <a:t>躯体感觉通路中的某个神经元会因为刺激身体某些部位而兴奋，所有能使该神经元兴奋的身体部位称作该神经元的感受野</a:t>
            </a:r>
            <a:endParaRPr lang="en-US" altLang="zh-CN" dirty="0"/>
          </a:p>
          <a:p>
            <a:pPr lvl="1"/>
            <a:r>
              <a:rPr lang="zh-CN" altLang="en-US" dirty="0"/>
              <a:t>视觉系统中某神经元的感受野：视野内或视网膜的某一区域，光照这一区域能增强或抑制该神经元的信号（光照视网膜能改变该神经元活动的区域）</a:t>
            </a:r>
            <a:endParaRPr lang="en-US" altLang="zh-CN" dirty="0"/>
          </a:p>
          <a:p>
            <a:r>
              <a:rPr lang="en-US" altLang="zh-CN" dirty="0"/>
              <a:t>RGC</a:t>
            </a:r>
            <a:r>
              <a:rPr lang="zh-CN" altLang="en-US" dirty="0"/>
              <a:t>通过中心</a:t>
            </a:r>
            <a:r>
              <a:rPr lang="en-US" altLang="zh-CN" dirty="0"/>
              <a:t>-</a:t>
            </a:r>
            <a:r>
              <a:rPr lang="zh-CN" altLang="en-US" dirty="0"/>
              <a:t>外周（</a:t>
            </a:r>
            <a:r>
              <a:rPr lang="en-US" altLang="zh-CN" dirty="0"/>
              <a:t>center-surround</a:t>
            </a:r>
            <a:r>
              <a:rPr lang="zh-CN" altLang="en-US" dirty="0"/>
              <a:t>）感受野分析明暗反差</a:t>
            </a:r>
            <a:endParaRPr lang="en-US" altLang="zh-CN" dirty="0"/>
          </a:p>
          <a:p>
            <a:pPr lvl="1"/>
            <a:r>
              <a:rPr lang="en-US" altLang="zh-CN" dirty="0"/>
              <a:t>20</a:t>
            </a:r>
            <a:r>
              <a:rPr lang="zh-CN" altLang="en-US" dirty="0"/>
              <a:t>世纪</a:t>
            </a:r>
            <a:r>
              <a:rPr lang="en-US" altLang="zh-CN" dirty="0"/>
              <a:t>50</a:t>
            </a:r>
            <a:r>
              <a:rPr lang="zh-CN" altLang="en-US" dirty="0"/>
              <a:t>年代早期，</a:t>
            </a:r>
            <a:r>
              <a:rPr lang="en-US" altLang="zh-CN" dirty="0"/>
              <a:t>Steve </a:t>
            </a:r>
            <a:r>
              <a:rPr lang="en-US" altLang="zh-CN" dirty="0" err="1"/>
              <a:t>Kuffler</a:t>
            </a:r>
            <a:r>
              <a:rPr lang="zh-CN" altLang="en-US" dirty="0"/>
              <a:t>通过一系列经典实验验证</a:t>
            </a:r>
            <a:endParaRPr lang="en-US" altLang="zh-CN" dirty="0"/>
          </a:p>
          <a:p>
            <a:pPr lvl="1"/>
            <a:r>
              <a:rPr lang="zh-CN" altLang="en-US" dirty="0"/>
              <a:t>主要思路：采用在选定的视网膜区域内用离散的有界限的光点，而不是均匀弥散光照作为刺激</a:t>
            </a:r>
          </a:p>
        </p:txBody>
      </p:sp>
    </p:spTree>
    <p:extLst>
      <p:ext uri="{BB962C8B-B14F-4D97-AF65-F5344CB8AC3E}">
        <p14:creationId xmlns:p14="http://schemas.microsoft.com/office/powerpoint/2010/main" val="634111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226661-47F6-4244-905D-97894AC41F94}"/>
              </a:ext>
            </a:extLst>
          </p:cNvPr>
          <p:cNvSpPr>
            <a:spLocks noGrp="1"/>
          </p:cNvSpPr>
          <p:nvPr>
            <p:ph type="sldNum" sz="quarter" idx="10"/>
          </p:nvPr>
        </p:nvSpPr>
        <p:spPr/>
        <p:txBody>
          <a:bodyPr/>
          <a:lstStyle/>
          <a:p>
            <a:fld id="{6C53781C-E1F6-4315-A39D-61273F2E0596}" type="slidenum">
              <a:rPr lang="zh-CN" altLang="en-US" smtClean="0"/>
              <a:pPr/>
              <a:t>42</a:t>
            </a:fld>
            <a:endParaRPr lang="zh-CN" altLang="en-US" dirty="0"/>
          </a:p>
        </p:txBody>
      </p:sp>
      <p:sp>
        <p:nvSpPr>
          <p:cNvPr id="3" name="文本占位符 2">
            <a:extLst>
              <a:ext uri="{FF2B5EF4-FFF2-40B4-BE49-F238E27FC236}">
                <a16:creationId xmlns:a16="http://schemas.microsoft.com/office/drawing/2014/main" id="{0262A983-B181-4D97-BE4A-49F15AE62BF6}"/>
              </a:ext>
            </a:extLst>
          </p:cNvPr>
          <p:cNvSpPr>
            <a:spLocks noGrp="1"/>
          </p:cNvSpPr>
          <p:nvPr>
            <p:ph type="body" sz="quarter" idx="11"/>
          </p:nvPr>
        </p:nvSpPr>
        <p:spPr/>
        <p:txBody>
          <a:bodyPr/>
          <a:lstStyle/>
          <a:p>
            <a:r>
              <a:rPr lang="zh-CN" altLang="en-US" dirty="0"/>
              <a:t>视网膜神经元的感受野</a:t>
            </a:r>
          </a:p>
        </p:txBody>
      </p:sp>
      <p:sp>
        <p:nvSpPr>
          <p:cNvPr id="4" name="文本占位符 3">
            <a:extLst>
              <a:ext uri="{FF2B5EF4-FFF2-40B4-BE49-F238E27FC236}">
                <a16:creationId xmlns:a16="http://schemas.microsoft.com/office/drawing/2014/main" id="{C01359CE-DBC5-4DE5-957C-8725D3AE981F}"/>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3F9C5BC4-EA10-44DB-AE5B-AD2B47AFA5CC}"/>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5FF13248-B2F9-454B-8E00-413130A92B1F}"/>
              </a:ext>
            </a:extLst>
          </p:cNvPr>
          <p:cNvSpPr>
            <a:spLocks noGrp="1"/>
          </p:cNvSpPr>
          <p:nvPr>
            <p:ph type="body" sz="quarter" idx="14"/>
          </p:nvPr>
        </p:nvSpPr>
        <p:spPr/>
        <p:txBody>
          <a:bodyPr/>
          <a:lstStyle/>
          <a:p>
            <a:r>
              <a:rPr lang="zh-CN" altLang="en-US" dirty="0"/>
              <a:t>两类视网膜神经元：中心激活</a:t>
            </a:r>
            <a:r>
              <a:rPr lang="en-US" altLang="zh-CN" dirty="0"/>
              <a:t>-</a:t>
            </a:r>
            <a:r>
              <a:rPr lang="zh-CN" altLang="en-US" dirty="0"/>
              <a:t>外周抑制性、中心抑制</a:t>
            </a:r>
            <a:r>
              <a:rPr lang="en-US" altLang="zh-CN" dirty="0"/>
              <a:t>-</a:t>
            </a:r>
            <a:r>
              <a:rPr lang="zh-CN" altLang="en-US" dirty="0"/>
              <a:t>外周激活型</a:t>
            </a:r>
            <a:endParaRPr lang="en-US" altLang="zh-CN" dirty="0"/>
          </a:p>
          <a:p>
            <a:r>
              <a:rPr lang="zh-CN" altLang="en-US" dirty="0"/>
              <a:t>不同的细胞有不同的感受野大小</a:t>
            </a:r>
          </a:p>
        </p:txBody>
      </p:sp>
      <p:pic>
        <p:nvPicPr>
          <p:cNvPr id="8" name="图片 7">
            <a:extLst>
              <a:ext uri="{FF2B5EF4-FFF2-40B4-BE49-F238E27FC236}">
                <a16:creationId xmlns:a16="http://schemas.microsoft.com/office/drawing/2014/main" id="{5787BD61-BB66-4D36-9D8B-15239A81B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43" y="1888750"/>
            <a:ext cx="6312750" cy="4276239"/>
          </a:xfrm>
          <a:prstGeom prst="rect">
            <a:avLst/>
          </a:prstGeom>
        </p:spPr>
      </p:pic>
      <p:pic>
        <p:nvPicPr>
          <p:cNvPr id="9" name="图片 8">
            <a:extLst>
              <a:ext uri="{FF2B5EF4-FFF2-40B4-BE49-F238E27FC236}">
                <a16:creationId xmlns:a16="http://schemas.microsoft.com/office/drawing/2014/main" id="{670619E3-D13C-425F-8BE2-5343BCAC3CD1}"/>
              </a:ext>
            </a:extLst>
          </p:cNvPr>
          <p:cNvPicPr>
            <a:picLocks noChangeAspect="1"/>
          </p:cNvPicPr>
          <p:nvPr/>
        </p:nvPicPr>
        <p:blipFill rotWithShape="1">
          <a:blip r:embed="rId3">
            <a:extLst>
              <a:ext uri="{28A0092B-C50C-407E-A947-70E740481C1C}">
                <a14:useLocalDpi xmlns:a14="http://schemas.microsoft.com/office/drawing/2010/main" val="0"/>
              </a:ext>
            </a:extLst>
          </a:blip>
          <a:srcRect b="751"/>
          <a:stretch/>
        </p:blipFill>
        <p:spPr>
          <a:xfrm rot="16200000">
            <a:off x="7462876" y="1246998"/>
            <a:ext cx="3644322" cy="5175814"/>
          </a:xfrm>
          <a:prstGeom prst="rect">
            <a:avLst/>
          </a:prstGeom>
        </p:spPr>
      </p:pic>
    </p:spTree>
    <p:extLst>
      <p:ext uri="{BB962C8B-B14F-4D97-AF65-F5344CB8AC3E}">
        <p14:creationId xmlns:p14="http://schemas.microsoft.com/office/powerpoint/2010/main" val="1543440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7344DD-00EB-42AE-9FA5-18E66318BBC8}"/>
              </a:ext>
            </a:extLst>
          </p:cNvPr>
          <p:cNvSpPr>
            <a:spLocks noGrp="1"/>
          </p:cNvSpPr>
          <p:nvPr>
            <p:ph type="sldNum" sz="quarter" idx="10"/>
          </p:nvPr>
        </p:nvSpPr>
        <p:spPr/>
        <p:txBody>
          <a:bodyPr/>
          <a:lstStyle/>
          <a:p>
            <a:fld id="{6C53781C-E1F6-4315-A39D-61273F2E0596}" type="slidenum">
              <a:rPr lang="zh-CN" altLang="en-US" smtClean="0"/>
              <a:pPr/>
              <a:t>43</a:t>
            </a:fld>
            <a:endParaRPr lang="zh-CN" altLang="en-US" dirty="0"/>
          </a:p>
        </p:txBody>
      </p:sp>
      <p:sp>
        <p:nvSpPr>
          <p:cNvPr id="3" name="文本占位符 2">
            <a:extLst>
              <a:ext uri="{FF2B5EF4-FFF2-40B4-BE49-F238E27FC236}">
                <a16:creationId xmlns:a16="http://schemas.microsoft.com/office/drawing/2014/main" id="{D69F55E1-7670-4BB9-845E-E746CD7BEF43}"/>
              </a:ext>
            </a:extLst>
          </p:cNvPr>
          <p:cNvSpPr>
            <a:spLocks noGrp="1"/>
          </p:cNvSpPr>
          <p:nvPr>
            <p:ph type="body" sz="quarter" idx="11"/>
          </p:nvPr>
        </p:nvSpPr>
        <p:spPr/>
        <p:txBody>
          <a:bodyPr/>
          <a:lstStyle/>
          <a:p>
            <a:r>
              <a:rPr lang="zh-CN" altLang="en-US" dirty="0"/>
              <a:t>视网膜中细胞间的信息传递</a:t>
            </a:r>
          </a:p>
        </p:txBody>
      </p:sp>
      <p:sp>
        <p:nvSpPr>
          <p:cNvPr id="4" name="文本占位符 3">
            <a:extLst>
              <a:ext uri="{FF2B5EF4-FFF2-40B4-BE49-F238E27FC236}">
                <a16:creationId xmlns:a16="http://schemas.microsoft.com/office/drawing/2014/main" id="{EBF9600C-EE55-46A0-B4A5-4C2C527957EF}"/>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138EDB32-38DF-4021-B900-D6BF251893BC}"/>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F63819A3-0908-45F5-8BAD-FFDACCE96742}"/>
              </a:ext>
            </a:extLst>
          </p:cNvPr>
          <p:cNvSpPr>
            <a:spLocks noGrp="1"/>
          </p:cNvSpPr>
          <p:nvPr>
            <p:ph type="body" sz="quarter" idx="14"/>
          </p:nvPr>
        </p:nvSpPr>
        <p:spPr>
          <a:xfrm>
            <a:off x="319056" y="766710"/>
            <a:ext cx="11568144" cy="4765791"/>
          </a:xfrm>
        </p:spPr>
        <p:txBody>
          <a:bodyPr/>
          <a:lstStyle/>
          <a:p>
            <a:r>
              <a:rPr lang="zh-CN" altLang="en-US" dirty="0"/>
              <a:t>脊椎动物视网膜中大部分细胞产生的都是分级电位，仅有神经节细胞和无长突细胞能产生动作电位</a:t>
            </a:r>
            <a:endParaRPr lang="en-US" altLang="zh-CN" dirty="0"/>
          </a:p>
          <a:p>
            <a:pPr lvl="1"/>
            <a:r>
              <a:rPr lang="zh-CN" altLang="en-US" dirty="0"/>
              <a:t>相比动作电位，</a:t>
            </a:r>
            <a:r>
              <a:rPr lang="zh-CN" altLang="en-US" dirty="0">
                <a:solidFill>
                  <a:srgbClr val="C00000"/>
                </a:solidFill>
              </a:rPr>
              <a:t>分级电位</a:t>
            </a:r>
            <a:endParaRPr lang="en-US" altLang="zh-CN" dirty="0">
              <a:solidFill>
                <a:srgbClr val="C00000"/>
              </a:solidFill>
            </a:endParaRPr>
          </a:p>
          <a:p>
            <a:pPr lvl="2"/>
            <a:r>
              <a:rPr lang="zh-CN" altLang="en-US" dirty="0"/>
              <a:t>缺点：传播速度慢，信号会随着传播逐渐衰退，但大部分神经元的突触局限于视网膜内，距离很短，信号衰减可以忽略不计</a:t>
            </a:r>
            <a:endParaRPr lang="en-US" altLang="zh-CN" dirty="0"/>
          </a:p>
          <a:p>
            <a:pPr lvl="2"/>
            <a:r>
              <a:rPr lang="zh-CN" altLang="en-US" dirty="0"/>
              <a:t>优点：可以传递更丰富的信息，每秒能传递的囊泡信息要比动作电位每秒产生的脉冲信息更加丰富</a:t>
            </a:r>
            <a:endParaRPr lang="en-US" altLang="zh-CN" dirty="0"/>
          </a:p>
          <a:p>
            <a:pPr marL="0" indent="0">
              <a:buNone/>
            </a:pPr>
            <a:endParaRPr lang="zh-CN" altLang="en-US" sz="1800" dirty="0"/>
          </a:p>
        </p:txBody>
      </p:sp>
      <p:pic>
        <p:nvPicPr>
          <p:cNvPr id="8" name="图片 7">
            <a:extLst>
              <a:ext uri="{FF2B5EF4-FFF2-40B4-BE49-F238E27FC236}">
                <a16:creationId xmlns:a16="http://schemas.microsoft.com/office/drawing/2014/main" id="{2E917BF9-2555-4B01-A1EA-D3DD5D6C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490576" y="2410683"/>
            <a:ext cx="3369413" cy="4576813"/>
          </a:xfrm>
          <a:prstGeom prst="rect">
            <a:avLst/>
          </a:prstGeom>
        </p:spPr>
      </p:pic>
      <p:sp>
        <p:nvSpPr>
          <p:cNvPr id="11" name="文本占位符 5">
            <a:extLst>
              <a:ext uri="{FF2B5EF4-FFF2-40B4-BE49-F238E27FC236}">
                <a16:creationId xmlns:a16="http://schemas.microsoft.com/office/drawing/2014/main" id="{E712BC7B-EAD2-47CD-BF81-F5B0245B6AC1}"/>
              </a:ext>
            </a:extLst>
          </p:cNvPr>
          <p:cNvSpPr txBox="1">
            <a:spLocks/>
          </p:cNvSpPr>
          <p:nvPr/>
        </p:nvSpPr>
        <p:spPr>
          <a:xfrm>
            <a:off x="319056" y="2879729"/>
            <a:ext cx="6567820" cy="2547065"/>
          </a:xfrm>
          <a:prstGeom prst="rect">
            <a:avLst/>
          </a:prstGeom>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两类双极细胞使得视觉系统可以平行地分析由暗变亮和由亮变暗两种变化</a:t>
            </a:r>
            <a:endParaRPr lang="en-US" altLang="zh-CN" dirty="0"/>
          </a:p>
          <a:p>
            <a:pPr lvl="1"/>
            <a:r>
              <a:rPr lang="zh-CN" altLang="en-US" sz="1800" dirty="0"/>
              <a:t>信号的符号（</a:t>
            </a:r>
            <a:r>
              <a:rPr lang="en-US" altLang="zh-CN" sz="1800" dirty="0"/>
              <a:t>sign</a:t>
            </a:r>
            <a:r>
              <a:rPr lang="zh-CN" altLang="en-US" sz="1800" dirty="0"/>
              <a:t>）：感觉刺激引发神经元发生去极化，定义符号为正，若第二个神经元被上一个激活，符号也为正，与上一个相同；若被抑制，符号为负，与上一个相异</a:t>
            </a:r>
            <a:endParaRPr lang="en-US" altLang="zh-CN" sz="1800" dirty="0"/>
          </a:p>
          <a:p>
            <a:pPr lvl="1"/>
            <a:r>
              <a:rPr lang="en-US" altLang="zh-CN" sz="1800" dirty="0"/>
              <a:t>OFF</a:t>
            </a:r>
            <a:r>
              <a:rPr lang="zh-CN" altLang="en-US" sz="1800" dirty="0"/>
              <a:t>双极细胞：符号与视锥细胞相同</a:t>
            </a:r>
            <a:endParaRPr lang="en-US" altLang="zh-CN" sz="1800" dirty="0"/>
          </a:p>
          <a:p>
            <a:pPr lvl="1"/>
            <a:r>
              <a:rPr lang="en-US" altLang="zh-CN" sz="1800" dirty="0"/>
              <a:t>ON</a:t>
            </a:r>
            <a:r>
              <a:rPr lang="zh-CN" altLang="en-US" sz="1800" dirty="0"/>
              <a:t>双极细胞：符号与视锥细胞相反</a:t>
            </a:r>
          </a:p>
        </p:txBody>
      </p:sp>
    </p:spTree>
    <p:extLst>
      <p:ext uri="{BB962C8B-B14F-4D97-AF65-F5344CB8AC3E}">
        <p14:creationId xmlns:p14="http://schemas.microsoft.com/office/powerpoint/2010/main" val="734357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CE5320-D18E-4D29-8791-ED3D0AB2D807}"/>
              </a:ext>
            </a:extLst>
          </p:cNvPr>
          <p:cNvSpPr>
            <a:spLocks noGrp="1"/>
          </p:cNvSpPr>
          <p:nvPr>
            <p:ph type="sldNum" sz="quarter" idx="10"/>
          </p:nvPr>
        </p:nvSpPr>
        <p:spPr/>
        <p:txBody>
          <a:bodyPr/>
          <a:lstStyle/>
          <a:p>
            <a:fld id="{6C53781C-E1F6-4315-A39D-61273F2E0596}" type="slidenum">
              <a:rPr lang="zh-CN" altLang="en-US" smtClean="0"/>
              <a:pPr/>
              <a:t>44</a:t>
            </a:fld>
            <a:endParaRPr lang="zh-CN" altLang="en-US" dirty="0"/>
          </a:p>
        </p:txBody>
      </p:sp>
      <p:sp>
        <p:nvSpPr>
          <p:cNvPr id="3" name="文本占位符 2">
            <a:extLst>
              <a:ext uri="{FF2B5EF4-FFF2-40B4-BE49-F238E27FC236}">
                <a16:creationId xmlns:a16="http://schemas.microsoft.com/office/drawing/2014/main" id="{0E7A815F-E9A0-47AB-B9D8-A4A302D532CC}"/>
              </a:ext>
            </a:extLst>
          </p:cNvPr>
          <p:cNvSpPr>
            <a:spLocks noGrp="1"/>
          </p:cNvSpPr>
          <p:nvPr>
            <p:ph type="body" sz="quarter" idx="11"/>
          </p:nvPr>
        </p:nvSpPr>
        <p:spPr>
          <a:xfrm>
            <a:off x="1075351" y="43657"/>
            <a:ext cx="8843483" cy="598488"/>
          </a:xfrm>
        </p:spPr>
        <p:txBody>
          <a:bodyPr/>
          <a:lstStyle/>
          <a:p>
            <a:r>
              <a:rPr lang="zh-CN" altLang="en-US" dirty="0"/>
              <a:t>水平细胞的侧抑制形成中心</a:t>
            </a:r>
            <a:r>
              <a:rPr lang="en-US" altLang="zh-CN" dirty="0"/>
              <a:t>-</a:t>
            </a:r>
            <a:r>
              <a:rPr lang="zh-CN" altLang="en-US" dirty="0"/>
              <a:t>外周的感受野</a:t>
            </a:r>
          </a:p>
        </p:txBody>
      </p:sp>
      <p:sp>
        <p:nvSpPr>
          <p:cNvPr id="4" name="文本占位符 3">
            <a:extLst>
              <a:ext uri="{FF2B5EF4-FFF2-40B4-BE49-F238E27FC236}">
                <a16:creationId xmlns:a16="http://schemas.microsoft.com/office/drawing/2014/main" id="{0757F8E4-1CC7-4640-A4E1-8D9F996C745A}"/>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B54DE494-3E4E-48CC-860B-61963D83F554}"/>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58F21259-40C1-4D6F-89ED-C04F62D2BD43}"/>
              </a:ext>
            </a:extLst>
          </p:cNvPr>
          <p:cNvSpPr>
            <a:spLocks noGrp="1"/>
          </p:cNvSpPr>
          <p:nvPr>
            <p:ph type="body" sz="quarter" idx="14"/>
          </p:nvPr>
        </p:nvSpPr>
        <p:spPr>
          <a:xfrm>
            <a:off x="319056" y="766710"/>
            <a:ext cx="4406948" cy="4765791"/>
          </a:xfrm>
        </p:spPr>
        <p:txBody>
          <a:bodyPr/>
          <a:lstStyle/>
          <a:p>
            <a:r>
              <a:rPr lang="zh-CN" altLang="en-US" dirty="0"/>
              <a:t>水平细胞分泌抑制性神经递质，侧向与多个感光细胞形成突触连接</a:t>
            </a:r>
            <a:endParaRPr lang="en-US" altLang="zh-CN" dirty="0"/>
          </a:p>
          <a:p>
            <a:pPr lvl="1"/>
            <a:r>
              <a:rPr lang="zh-CN" altLang="en-US" dirty="0"/>
              <a:t>侧抑制：一个水平细胞会将抑制信号传输给邻近的感光细胞的突触前末梢（特例）</a:t>
            </a:r>
            <a:endParaRPr lang="en-US" altLang="zh-CN" dirty="0"/>
          </a:p>
          <a:p>
            <a:pPr lvl="1"/>
            <a:r>
              <a:rPr lang="zh-CN" altLang="en-US" dirty="0"/>
              <a:t>放大收到光刺激的感光细胞和未接受到光的感光细胞间细胞兴奋性的差异，从而使得下游的双极细胞能产生中心</a:t>
            </a:r>
            <a:r>
              <a:rPr lang="en-US" altLang="zh-CN" dirty="0"/>
              <a:t>-</a:t>
            </a:r>
            <a:r>
              <a:rPr lang="zh-CN" altLang="en-US" dirty="0"/>
              <a:t>周边感受野</a:t>
            </a:r>
          </a:p>
        </p:txBody>
      </p:sp>
      <p:pic>
        <p:nvPicPr>
          <p:cNvPr id="8" name="图片 7">
            <a:extLst>
              <a:ext uri="{FF2B5EF4-FFF2-40B4-BE49-F238E27FC236}">
                <a16:creationId xmlns:a16="http://schemas.microsoft.com/office/drawing/2014/main" id="{CABF8C11-F6FB-4468-B8A8-E3A4EAC33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808029" y="-352140"/>
            <a:ext cx="4814760" cy="7343581"/>
          </a:xfrm>
          <a:prstGeom prst="rect">
            <a:avLst/>
          </a:prstGeom>
        </p:spPr>
      </p:pic>
    </p:spTree>
    <p:extLst>
      <p:ext uri="{BB962C8B-B14F-4D97-AF65-F5344CB8AC3E}">
        <p14:creationId xmlns:p14="http://schemas.microsoft.com/office/powerpoint/2010/main" val="1357428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0E4541-7C9E-46E9-BEC7-A54A1674566A}"/>
              </a:ext>
            </a:extLst>
          </p:cNvPr>
          <p:cNvSpPr>
            <a:spLocks noGrp="1"/>
          </p:cNvSpPr>
          <p:nvPr>
            <p:ph type="sldNum" sz="quarter" idx="10"/>
          </p:nvPr>
        </p:nvSpPr>
        <p:spPr/>
        <p:txBody>
          <a:bodyPr/>
          <a:lstStyle/>
          <a:p>
            <a:fld id="{6C53781C-E1F6-4315-A39D-61273F2E0596}" type="slidenum">
              <a:rPr lang="zh-CN" altLang="en-US" smtClean="0"/>
              <a:pPr/>
              <a:t>45</a:t>
            </a:fld>
            <a:endParaRPr lang="zh-CN" altLang="en-US" dirty="0"/>
          </a:p>
        </p:txBody>
      </p:sp>
      <p:sp>
        <p:nvSpPr>
          <p:cNvPr id="3" name="文本占位符 2">
            <a:extLst>
              <a:ext uri="{FF2B5EF4-FFF2-40B4-BE49-F238E27FC236}">
                <a16:creationId xmlns:a16="http://schemas.microsoft.com/office/drawing/2014/main" id="{12A6D8FB-6109-4DFF-84FC-FB69DCF46D38}"/>
              </a:ext>
            </a:extLst>
          </p:cNvPr>
          <p:cNvSpPr>
            <a:spLocks noGrp="1"/>
          </p:cNvSpPr>
          <p:nvPr>
            <p:ph type="body" sz="quarter" idx="11"/>
          </p:nvPr>
        </p:nvSpPr>
        <p:spPr>
          <a:xfrm>
            <a:off x="1075350" y="43657"/>
            <a:ext cx="10571217" cy="598488"/>
          </a:xfrm>
        </p:spPr>
        <p:txBody>
          <a:bodyPr/>
          <a:lstStyle/>
          <a:p>
            <a:r>
              <a:rPr lang="zh-CN" altLang="en-US" dirty="0"/>
              <a:t>无长突细胞不对称抑制</a:t>
            </a:r>
          </a:p>
        </p:txBody>
      </p:sp>
      <p:sp>
        <p:nvSpPr>
          <p:cNvPr id="4" name="文本占位符 3">
            <a:extLst>
              <a:ext uri="{FF2B5EF4-FFF2-40B4-BE49-F238E27FC236}">
                <a16:creationId xmlns:a16="http://schemas.microsoft.com/office/drawing/2014/main" id="{298071FB-0119-4B55-A759-8114A806C383}"/>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F05AC0DD-3591-44A2-A741-3EAA79393311}"/>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7374880A-E722-47E5-9D0F-F696F3D8287A}"/>
              </a:ext>
            </a:extLst>
          </p:cNvPr>
          <p:cNvSpPr>
            <a:spLocks noGrp="1"/>
          </p:cNvSpPr>
          <p:nvPr>
            <p:ph type="body" sz="quarter" idx="14"/>
          </p:nvPr>
        </p:nvSpPr>
        <p:spPr/>
        <p:txBody>
          <a:bodyPr/>
          <a:lstStyle/>
          <a:p>
            <a:r>
              <a:rPr lang="zh-CN" altLang="en-US" dirty="0"/>
              <a:t>方向选择性视网膜神经节细胞（</a:t>
            </a:r>
            <a:r>
              <a:rPr lang="en-US" altLang="zh-CN" dirty="0"/>
              <a:t>direction-selective retinal ganglion cell, DSGC</a:t>
            </a:r>
            <a:r>
              <a:rPr lang="zh-CN" altLang="en-US" dirty="0"/>
              <a:t>）</a:t>
            </a:r>
            <a:endParaRPr lang="en-US" altLang="zh-CN" dirty="0"/>
          </a:p>
          <a:p>
            <a:pPr lvl="1"/>
            <a:r>
              <a:rPr lang="zh-CN" altLang="en-US" sz="1800" dirty="0"/>
              <a:t>偏向方向（</a:t>
            </a:r>
            <a:r>
              <a:rPr lang="en-US" altLang="zh-CN" sz="1800" dirty="0"/>
              <a:t>preferred direction</a:t>
            </a:r>
            <a:r>
              <a:rPr lang="zh-CN" altLang="en-US" sz="1800" dirty="0"/>
              <a:t>）：引起</a:t>
            </a:r>
            <a:r>
              <a:rPr lang="zh-CN" altLang="en-US" sz="1800" b="1" dirty="0"/>
              <a:t>最高</a:t>
            </a:r>
            <a:r>
              <a:rPr lang="zh-CN" altLang="en-US" sz="1800" dirty="0"/>
              <a:t>放电频率的光束运动方向</a:t>
            </a:r>
            <a:endParaRPr lang="en-US" altLang="zh-CN" sz="1800" dirty="0"/>
          </a:p>
          <a:p>
            <a:pPr lvl="1"/>
            <a:r>
              <a:rPr lang="zh-CN" altLang="en-US" sz="1800" dirty="0"/>
              <a:t>无效方向（</a:t>
            </a:r>
            <a:r>
              <a:rPr lang="en-US" altLang="zh-CN" sz="1800" dirty="0"/>
              <a:t>null direction</a:t>
            </a:r>
            <a:r>
              <a:rPr lang="zh-CN" altLang="en-US" sz="1800" dirty="0"/>
              <a:t>）：引起</a:t>
            </a:r>
            <a:r>
              <a:rPr lang="zh-CN" altLang="en-US" sz="1800" b="1" dirty="0"/>
              <a:t>最低</a:t>
            </a:r>
            <a:r>
              <a:rPr lang="zh-CN" altLang="en-US" sz="1800" dirty="0"/>
              <a:t>放电频率的光束运动方向</a:t>
            </a:r>
            <a:endParaRPr lang="en-US" altLang="zh-CN" sz="1800" dirty="0"/>
          </a:p>
          <a:p>
            <a:r>
              <a:rPr lang="zh-CN" altLang="en-US" dirty="0"/>
              <a:t>星暴无长突细胞（</a:t>
            </a:r>
            <a:r>
              <a:rPr lang="en-US" altLang="zh-CN" dirty="0"/>
              <a:t>starburst amacrine cell</a:t>
            </a:r>
            <a:r>
              <a:rPr lang="zh-CN" altLang="en-US" dirty="0"/>
              <a:t>，</a:t>
            </a:r>
            <a:r>
              <a:rPr lang="en-US" altLang="zh-CN" dirty="0"/>
              <a:t>SAC</a:t>
            </a:r>
            <a:r>
              <a:rPr lang="zh-CN" altLang="en-US" dirty="0"/>
              <a:t>）是一类决定</a:t>
            </a:r>
            <a:r>
              <a:rPr lang="en-US" altLang="zh-CN" dirty="0"/>
              <a:t>DSGC</a:t>
            </a:r>
            <a:r>
              <a:rPr lang="zh-CN" altLang="en-US" dirty="0"/>
              <a:t>方向选择性的重要细胞</a:t>
            </a:r>
            <a:endParaRPr lang="en-US" altLang="zh-CN" dirty="0"/>
          </a:p>
          <a:p>
            <a:pPr lvl="1"/>
            <a:r>
              <a:rPr lang="zh-CN" altLang="en-US" sz="1800" dirty="0"/>
              <a:t>可分为两小类，分别将其树突伸向</a:t>
            </a:r>
            <a:r>
              <a:rPr lang="en-US" altLang="zh-CN" sz="1800" dirty="0"/>
              <a:t>ON-OFF DSGC</a:t>
            </a:r>
            <a:r>
              <a:rPr lang="zh-CN" altLang="en-US" sz="1800" dirty="0"/>
              <a:t>的树突所在的</a:t>
            </a:r>
            <a:r>
              <a:rPr lang="en-US" altLang="zh-CN" sz="1800" dirty="0"/>
              <a:t>ON</a:t>
            </a:r>
            <a:r>
              <a:rPr lang="zh-CN" altLang="en-US" sz="1800" dirty="0"/>
              <a:t>和</a:t>
            </a:r>
            <a:r>
              <a:rPr lang="en-US" altLang="zh-CN" sz="1800" dirty="0"/>
              <a:t>OFF</a:t>
            </a:r>
            <a:r>
              <a:rPr lang="zh-CN" altLang="en-US" sz="1800" dirty="0"/>
              <a:t>薄层，并生成更多的突触连接</a:t>
            </a:r>
            <a:endParaRPr lang="en-US" altLang="zh-CN" sz="1800" dirty="0"/>
          </a:p>
          <a:p>
            <a:pPr lvl="1"/>
            <a:r>
              <a:rPr lang="zh-CN" altLang="en-US" sz="1800" dirty="0"/>
              <a:t>对于抑制性突触传递是否明显主要取决于</a:t>
            </a:r>
            <a:r>
              <a:rPr lang="en-US" altLang="zh-CN" sz="1800" dirty="0"/>
              <a:t>SAC</a:t>
            </a:r>
            <a:r>
              <a:rPr lang="zh-CN" altLang="en-US" sz="1800" dirty="0"/>
              <a:t>细胞在视网膜中的位置，仅仅当</a:t>
            </a:r>
            <a:r>
              <a:rPr lang="en-US" altLang="zh-CN" sz="1800" dirty="0"/>
              <a:t>SAC</a:t>
            </a:r>
            <a:r>
              <a:rPr lang="zh-CN" altLang="en-US" sz="1800" dirty="0"/>
              <a:t>位于</a:t>
            </a:r>
            <a:r>
              <a:rPr lang="en-US" altLang="zh-CN" sz="1800" dirty="0"/>
              <a:t>DSGC</a:t>
            </a:r>
            <a:r>
              <a:rPr lang="zh-CN" altLang="en-US" sz="1800" dirty="0"/>
              <a:t>无效一侧时，才会产生最强的抑制效果</a:t>
            </a:r>
          </a:p>
        </p:txBody>
      </p:sp>
      <p:pic>
        <p:nvPicPr>
          <p:cNvPr id="8" name="图片 7">
            <a:extLst>
              <a:ext uri="{FF2B5EF4-FFF2-40B4-BE49-F238E27FC236}">
                <a16:creationId xmlns:a16="http://schemas.microsoft.com/office/drawing/2014/main" id="{688F70D4-9040-4C96-B7BD-F6CE8AEF5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034" y="3695355"/>
            <a:ext cx="2896187" cy="2743545"/>
          </a:xfrm>
          <a:prstGeom prst="rect">
            <a:avLst/>
          </a:prstGeom>
        </p:spPr>
      </p:pic>
      <p:pic>
        <p:nvPicPr>
          <p:cNvPr id="10" name="图片 9">
            <a:extLst>
              <a:ext uri="{FF2B5EF4-FFF2-40B4-BE49-F238E27FC236}">
                <a16:creationId xmlns:a16="http://schemas.microsoft.com/office/drawing/2014/main" id="{6A020AE6-E3D8-4699-989E-F588EC8DB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448" y="3496924"/>
            <a:ext cx="2268266" cy="3140405"/>
          </a:xfrm>
          <a:prstGeom prst="rect">
            <a:avLst/>
          </a:prstGeom>
        </p:spPr>
      </p:pic>
      <p:pic>
        <p:nvPicPr>
          <p:cNvPr id="12" name="图片 11">
            <a:extLst>
              <a:ext uri="{FF2B5EF4-FFF2-40B4-BE49-F238E27FC236}">
                <a16:creationId xmlns:a16="http://schemas.microsoft.com/office/drawing/2014/main" id="{5741DF3E-3591-4E61-B884-A5392047F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404" y="3838647"/>
            <a:ext cx="3603859" cy="2600253"/>
          </a:xfrm>
          <a:prstGeom prst="rect">
            <a:avLst/>
          </a:prstGeom>
        </p:spPr>
      </p:pic>
    </p:spTree>
    <p:extLst>
      <p:ext uri="{BB962C8B-B14F-4D97-AF65-F5344CB8AC3E}">
        <p14:creationId xmlns:p14="http://schemas.microsoft.com/office/powerpoint/2010/main" val="1244010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F589-E87B-C241-91FC-6BFC2D3FA2DF}"/>
              </a:ext>
            </a:extLst>
          </p:cNvPr>
          <p:cNvSpPr>
            <a:spLocks noGrp="1"/>
          </p:cNvSpPr>
          <p:nvPr>
            <p:ph type="sldNum" sz="quarter" idx="10"/>
          </p:nvPr>
        </p:nvSpPr>
        <p:spPr/>
        <p:txBody>
          <a:bodyPr/>
          <a:lstStyle/>
          <a:p>
            <a:fld id="{6C53781C-E1F6-4315-A39D-61273F2E0596}" type="slidenum">
              <a:rPr lang="zh-CN" altLang="en-US" smtClean="0"/>
              <a:pPr/>
              <a:t>46</a:t>
            </a:fld>
            <a:endParaRPr lang="zh-CN" altLang="en-US" dirty="0"/>
          </a:p>
        </p:txBody>
      </p:sp>
      <p:sp>
        <p:nvSpPr>
          <p:cNvPr id="3" name="Text Placeholder 2">
            <a:extLst>
              <a:ext uri="{FF2B5EF4-FFF2-40B4-BE49-F238E27FC236}">
                <a16:creationId xmlns:a16="http://schemas.microsoft.com/office/drawing/2014/main" id="{D3FDC050-4829-ED4D-AA06-94386896CFDF}"/>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FD877042-80AB-AC4B-8170-373F268514E2}"/>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030A6A87-0268-7E40-96BE-D1A80642B48E}"/>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4866BE00-C859-C148-85E7-80FDBB180E60}"/>
              </a:ext>
            </a:extLst>
          </p:cNvPr>
          <p:cNvSpPr>
            <a:spLocks noGrp="1"/>
          </p:cNvSpPr>
          <p:nvPr>
            <p:ph type="body" sz="quarter" idx="14"/>
          </p:nvPr>
        </p:nvSpPr>
        <p:spPr/>
        <p:txBody>
          <a:bodyPr/>
          <a:lstStyle/>
          <a:p>
            <a:endParaRPr lang="en-US"/>
          </a:p>
        </p:txBody>
      </p:sp>
      <p:pic>
        <p:nvPicPr>
          <p:cNvPr id="7" name="4-1-center-surround-receptive-field" descr="4-1-center-surround-receptive-field">
            <a:hlinkClick r:id="" action="ppaction://media"/>
            <a:extLst>
              <a:ext uri="{FF2B5EF4-FFF2-40B4-BE49-F238E27FC236}">
                <a16:creationId xmlns:a16="http://schemas.microsoft.com/office/drawing/2014/main" id="{F4BCE65F-DF97-8F42-99DD-D3720F91AC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0978"/>
            <a:ext cx="12187237" cy="6855321"/>
          </a:xfrm>
          <a:prstGeom prst="rect">
            <a:avLst/>
          </a:prstGeom>
        </p:spPr>
      </p:pic>
    </p:spTree>
    <p:extLst>
      <p:ext uri="{BB962C8B-B14F-4D97-AF65-F5344CB8AC3E}">
        <p14:creationId xmlns:p14="http://schemas.microsoft.com/office/powerpoint/2010/main" val="285428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5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8E352D-F318-4553-9D27-DD86A7192B52}"/>
              </a:ext>
            </a:extLst>
          </p:cNvPr>
          <p:cNvSpPr>
            <a:spLocks noGrp="1"/>
          </p:cNvSpPr>
          <p:nvPr>
            <p:ph type="sldNum" sz="quarter" idx="10"/>
          </p:nvPr>
        </p:nvSpPr>
        <p:spPr/>
        <p:txBody>
          <a:bodyPr/>
          <a:lstStyle/>
          <a:p>
            <a:fld id="{6C53781C-E1F6-4315-A39D-61273F2E0596}" type="slidenum">
              <a:rPr lang="zh-CN" altLang="en-US" smtClean="0"/>
              <a:pPr/>
              <a:t>47</a:t>
            </a:fld>
            <a:endParaRPr lang="zh-CN" altLang="en-US" dirty="0"/>
          </a:p>
        </p:txBody>
      </p:sp>
      <p:sp>
        <p:nvSpPr>
          <p:cNvPr id="3" name="文本占位符 2">
            <a:extLst>
              <a:ext uri="{FF2B5EF4-FFF2-40B4-BE49-F238E27FC236}">
                <a16:creationId xmlns:a16="http://schemas.microsoft.com/office/drawing/2014/main" id="{9C0A1BB0-7162-4621-AEED-6D167E6629AF}"/>
              </a:ext>
            </a:extLst>
          </p:cNvPr>
          <p:cNvSpPr>
            <a:spLocks noGrp="1"/>
          </p:cNvSpPr>
          <p:nvPr>
            <p:ph type="body" sz="quarter" idx="11"/>
          </p:nvPr>
        </p:nvSpPr>
        <p:spPr/>
        <p:txBody>
          <a:bodyPr/>
          <a:lstStyle/>
          <a:p>
            <a:r>
              <a:rPr lang="zh-CN" altLang="en-US" dirty="0"/>
              <a:t>视网膜细胞的多样性和并行视觉处理</a:t>
            </a:r>
          </a:p>
        </p:txBody>
      </p:sp>
      <p:sp>
        <p:nvSpPr>
          <p:cNvPr id="4" name="文本占位符 3">
            <a:extLst>
              <a:ext uri="{FF2B5EF4-FFF2-40B4-BE49-F238E27FC236}">
                <a16:creationId xmlns:a16="http://schemas.microsoft.com/office/drawing/2014/main" id="{3D53FC1D-4EF9-42FB-B54D-5FAA4EBDF19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84833FEB-AA90-48CF-BA05-328DB4B977E6}"/>
              </a:ext>
            </a:extLst>
          </p:cNvPr>
          <p:cNvSpPr>
            <a:spLocks noGrp="1"/>
          </p:cNvSpPr>
          <p:nvPr>
            <p:ph type="body" sz="quarter" idx="13"/>
          </p:nvPr>
        </p:nvSpPr>
        <p:spPr/>
        <p:txBody>
          <a:bodyPr/>
          <a:lstStyle/>
          <a:p>
            <a:endParaRPr lang="zh-CN" altLang="en-US" dirty="0"/>
          </a:p>
        </p:txBody>
      </p:sp>
      <p:sp>
        <p:nvSpPr>
          <p:cNvPr id="6" name="文本占位符 5">
            <a:extLst>
              <a:ext uri="{FF2B5EF4-FFF2-40B4-BE49-F238E27FC236}">
                <a16:creationId xmlns:a16="http://schemas.microsoft.com/office/drawing/2014/main" id="{DBE18FFF-34A6-4A58-B8B2-A801B3D1C584}"/>
              </a:ext>
            </a:extLst>
          </p:cNvPr>
          <p:cNvSpPr>
            <a:spLocks noGrp="1"/>
          </p:cNvSpPr>
          <p:nvPr>
            <p:ph type="body" sz="quarter" idx="14"/>
          </p:nvPr>
        </p:nvSpPr>
        <p:spPr>
          <a:xfrm>
            <a:off x="319056" y="766710"/>
            <a:ext cx="6832515" cy="4765791"/>
          </a:xfrm>
        </p:spPr>
        <p:txBody>
          <a:bodyPr/>
          <a:lstStyle/>
          <a:p>
            <a:r>
              <a:rPr lang="zh-CN" altLang="en-US" dirty="0"/>
              <a:t>双极细胞约有十种</a:t>
            </a:r>
            <a:endParaRPr lang="en-US" altLang="zh-CN" dirty="0"/>
          </a:p>
          <a:p>
            <a:pPr lvl="1"/>
            <a:r>
              <a:rPr lang="zh-CN" altLang="en-US" sz="1800" dirty="0"/>
              <a:t>一种</a:t>
            </a:r>
            <a:r>
              <a:rPr lang="en-US" altLang="zh-CN" sz="1800" dirty="0"/>
              <a:t>ON</a:t>
            </a:r>
            <a:r>
              <a:rPr lang="zh-CN" altLang="en-US" sz="1800" dirty="0"/>
              <a:t>双极细胞接受来自视杆细胞的信号，其余所有的</a:t>
            </a:r>
            <a:r>
              <a:rPr lang="en-US" altLang="zh-CN" sz="1800" dirty="0"/>
              <a:t>ON</a:t>
            </a:r>
            <a:r>
              <a:rPr lang="zh-CN" altLang="en-US" sz="1800" dirty="0"/>
              <a:t>和</a:t>
            </a:r>
            <a:r>
              <a:rPr lang="en-US" altLang="zh-CN" sz="1800" dirty="0"/>
              <a:t>OFF</a:t>
            </a:r>
            <a:r>
              <a:rPr lang="zh-CN" altLang="en-US" sz="1800" dirty="0"/>
              <a:t>细胞都接受视锥细胞的信息</a:t>
            </a:r>
            <a:endParaRPr lang="en-US" altLang="zh-CN" sz="1800" dirty="0"/>
          </a:p>
          <a:p>
            <a:pPr lvl="1"/>
            <a:r>
              <a:rPr lang="zh-CN" altLang="en-US" sz="1800" dirty="0"/>
              <a:t>有一些对来自视锥细胞的突触传递做出</a:t>
            </a:r>
            <a:r>
              <a:rPr lang="zh-CN" altLang="en-US" sz="1800" dirty="0">
                <a:solidFill>
                  <a:srgbClr val="C00000"/>
                </a:solidFill>
              </a:rPr>
              <a:t>瞬间</a:t>
            </a:r>
            <a:r>
              <a:rPr lang="zh-CN" altLang="en-US" sz="1800" dirty="0"/>
              <a:t>反应，另一些则会有相对</a:t>
            </a:r>
            <a:r>
              <a:rPr lang="zh-CN" altLang="en-US" sz="1800" dirty="0">
                <a:solidFill>
                  <a:srgbClr val="C00000"/>
                </a:solidFill>
              </a:rPr>
              <a:t>持续</a:t>
            </a:r>
            <a:r>
              <a:rPr lang="zh-CN" altLang="en-US" sz="1800" dirty="0"/>
              <a:t>的反应 </a:t>
            </a:r>
            <a:r>
              <a:rPr lang="en-US" altLang="zh-CN" sz="1800" dirty="0">
                <a:sym typeface="Wingdings" panose="05000000000000000000" pitchFamily="2" charset="2"/>
              </a:rPr>
              <a:t> </a:t>
            </a:r>
            <a:r>
              <a:rPr lang="zh-CN" altLang="en-US" sz="1800" dirty="0">
                <a:sym typeface="Wingdings" panose="05000000000000000000" pitchFamily="2" charset="2"/>
              </a:rPr>
              <a:t>可以携带不同时间尺度的视觉信息</a:t>
            </a:r>
            <a:endParaRPr lang="en-US" altLang="zh-CN" sz="1800" dirty="0">
              <a:sym typeface="Wingdings" panose="05000000000000000000" pitchFamily="2" charset="2"/>
            </a:endParaRPr>
          </a:p>
          <a:p>
            <a:pPr lvl="1"/>
            <a:r>
              <a:rPr lang="zh-CN" altLang="en-US" sz="1800" dirty="0">
                <a:sym typeface="Wingdings" panose="05000000000000000000" pitchFamily="2" charset="2"/>
              </a:rPr>
              <a:t>不同类型的双极细胞空间上覆盖了不同的感光细胞，而从具有不同的感受野</a:t>
            </a:r>
            <a:endParaRPr lang="en-US" altLang="zh-CN" sz="1800" dirty="0">
              <a:sym typeface="Wingdings" panose="05000000000000000000" pitchFamily="2" charset="2"/>
            </a:endParaRPr>
          </a:p>
          <a:p>
            <a:pPr lvl="1"/>
            <a:r>
              <a:rPr lang="zh-CN" altLang="en-US" sz="1800" dirty="0">
                <a:sym typeface="Wingdings" panose="05000000000000000000" pitchFamily="2" charset="2"/>
              </a:rPr>
              <a:t>不同类型的双极细胞可以将它们所携带的并行传递到不同类型的神经节细胞</a:t>
            </a:r>
            <a:endParaRPr lang="en-US" altLang="zh-CN" sz="1800" dirty="0">
              <a:sym typeface="Wingdings" panose="05000000000000000000" pitchFamily="2" charset="2"/>
            </a:endParaRPr>
          </a:p>
          <a:p>
            <a:pPr lvl="1"/>
            <a:r>
              <a:rPr lang="zh-CN" altLang="en-US" sz="1800" dirty="0">
                <a:sym typeface="Wingdings" panose="05000000000000000000" pitchFamily="2" charset="2"/>
              </a:rPr>
              <a:t>从双极细胞到神经节细胞的突触会被约</a:t>
            </a:r>
            <a:r>
              <a:rPr lang="en-US" altLang="zh-CN" sz="1800" dirty="0">
                <a:sym typeface="Wingdings" panose="05000000000000000000" pitchFamily="2" charset="2"/>
              </a:rPr>
              <a:t>30</a:t>
            </a:r>
            <a:r>
              <a:rPr lang="zh-CN" altLang="en-US" sz="1800" dirty="0">
                <a:sym typeface="Wingdings" panose="05000000000000000000" pitchFamily="2" charset="2"/>
              </a:rPr>
              <a:t>种的无长突细胞进行调节</a:t>
            </a:r>
            <a:endParaRPr lang="en-US" altLang="zh-CN" sz="1800" dirty="0">
              <a:sym typeface="Wingdings" panose="05000000000000000000" pitchFamily="2" charset="2"/>
            </a:endParaRPr>
          </a:p>
          <a:p>
            <a:r>
              <a:rPr lang="zh-CN" altLang="en-US" sz="1800" dirty="0">
                <a:sym typeface="Wingdings" panose="05000000000000000000" pitchFamily="2" charset="2"/>
              </a:rPr>
              <a:t>树突平铺（</a:t>
            </a:r>
            <a:r>
              <a:rPr lang="en-US" altLang="zh-CN" sz="1800" dirty="0">
                <a:sym typeface="Wingdings" panose="05000000000000000000" pitchFamily="2" charset="2"/>
              </a:rPr>
              <a:t>dendritic tiling</a:t>
            </a:r>
            <a:r>
              <a:rPr lang="zh-CN" altLang="en-US" sz="1800" dirty="0">
                <a:sym typeface="Wingdings" panose="05000000000000000000" pitchFamily="2" charset="2"/>
              </a:rPr>
              <a:t>）：许多种神经节细胞和无长突细胞的树突布满视网膜的同时彼此没有重叠 </a:t>
            </a:r>
            <a:r>
              <a:rPr lang="en-US" altLang="zh-CN" sz="1800" dirty="0">
                <a:sym typeface="Wingdings" panose="05000000000000000000" pitchFamily="2" charset="2"/>
              </a:rPr>
              <a:t> </a:t>
            </a:r>
            <a:r>
              <a:rPr lang="zh-CN" altLang="en-US" sz="1800" dirty="0">
                <a:sym typeface="Wingdings" panose="05000000000000000000" pitchFamily="2" charset="2"/>
              </a:rPr>
              <a:t>没有冗余的情况下接收完整的外界信息</a:t>
            </a:r>
            <a:endParaRPr lang="en-US" altLang="zh-CN" sz="1800" dirty="0">
              <a:sym typeface="Wingdings" panose="05000000000000000000" pitchFamily="2" charset="2"/>
            </a:endParaRPr>
          </a:p>
        </p:txBody>
      </p:sp>
      <p:pic>
        <p:nvPicPr>
          <p:cNvPr id="7" name="图片 6">
            <a:extLst>
              <a:ext uri="{FF2B5EF4-FFF2-40B4-BE49-F238E27FC236}">
                <a16:creationId xmlns:a16="http://schemas.microsoft.com/office/drawing/2014/main" id="{52965FC0-AA23-4094-8391-E4DDC2D48BB7}"/>
              </a:ext>
            </a:extLst>
          </p:cNvPr>
          <p:cNvPicPr>
            <a:picLocks noChangeAspect="1"/>
          </p:cNvPicPr>
          <p:nvPr/>
        </p:nvPicPr>
        <p:blipFill rotWithShape="1">
          <a:blip r:embed="rId3">
            <a:extLst>
              <a:ext uri="{28A0092B-C50C-407E-A947-70E740481C1C}">
                <a14:useLocalDpi xmlns:a14="http://schemas.microsoft.com/office/drawing/2010/main" val="0"/>
              </a:ext>
            </a:extLst>
          </a:blip>
          <a:srcRect b="751"/>
          <a:stretch/>
        </p:blipFill>
        <p:spPr>
          <a:xfrm rot="16200000">
            <a:off x="7869831" y="87015"/>
            <a:ext cx="3418320" cy="4854837"/>
          </a:xfrm>
          <a:prstGeom prst="rect">
            <a:avLst/>
          </a:prstGeom>
        </p:spPr>
      </p:pic>
      <p:pic>
        <p:nvPicPr>
          <p:cNvPr id="9" name="图片 8">
            <a:extLst>
              <a:ext uri="{FF2B5EF4-FFF2-40B4-BE49-F238E27FC236}">
                <a16:creationId xmlns:a16="http://schemas.microsoft.com/office/drawing/2014/main" id="{908DE161-29B8-4FF2-A849-3369AB0EF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007" y="4307925"/>
            <a:ext cx="3137967" cy="2199047"/>
          </a:xfrm>
          <a:prstGeom prst="rect">
            <a:avLst/>
          </a:prstGeom>
        </p:spPr>
      </p:pic>
    </p:spTree>
    <p:extLst>
      <p:ext uri="{BB962C8B-B14F-4D97-AF65-F5344CB8AC3E}">
        <p14:creationId xmlns:p14="http://schemas.microsoft.com/office/powerpoint/2010/main" val="1524441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4DAC41D-D7B6-4814-BE4C-0526DC19E4E8}"/>
              </a:ext>
            </a:extLst>
          </p:cNvPr>
          <p:cNvSpPr>
            <a:spLocks noGrp="1"/>
          </p:cNvSpPr>
          <p:nvPr>
            <p:ph type="sldNum" sz="quarter" idx="10"/>
          </p:nvPr>
        </p:nvSpPr>
        <p:spPr/>
        <p:txBody>
          <a:bodyPr/>
          <a:lstStyle/>
          <a:p>
            <a:fld id="{6C53781C-E1F6-4315-A39D-61273F2E0596}" type="slidenum">
              <a:rPr lang="zh-CN" altLang="en-US" smtClean="0"/>
              <a:pPr/>
              <a:t>48</a:t>
            </a:fld>
            <a:endParaRPr lang="zh-CN" altLang="en-US" dirty="0"/>
          </a:p>
        </p:txBody>
      </p:sp>
      <p:sp>
        <p:nvSpPr>
          <p:cNvPr id="3" name="文本占位符 2">
            <a:extLst>
              <a:ext uri="{FF2B5EF4-FFF2-40B4-BE49-F238E27FC236}">
                <a16:creationId xmlns:a16="http://schemas.microsoft.com/office/drawing/2014/main" id="{72BA7944-9F7F-4300-9A44-09344544C258}"/>
              </a:ext>
            </a:extLst>
          </p:cNvPr>
          <p:cNvSpPr>
            <a:spLocks noGrp="1"/>
          </p:cNvSpPr>
          <p:nvPr>
            <p:ph type="body" sz="quarter" idx="11"/>
          </p:nvPr>
        </p:nvSpPr>
        <p:spPr/>
        <p:txBody>
          <a:bodyPr/>
          <a:lstStyle/>
          <a:p>
            <a:r>
              <a:rPr lang="zh-CN" altLang="en-US" dirty="0"/>
              <a:t>如何感受颜色？</a:t>
            </a:r>
          </a:p>
        </p:txBody>
      </p:sp>
      <p:sp>
        <p:nvSpPr>
          <p:cNvPr id="4" name="文本占位符 3">
            <a:extLst>
              <a:ext uri="{FF2B5EF4-FFF2-40B4-BE49-F238E27FC236}">
                <a16:creationId xmlns:a16="http://schemas.microsoft.com/office/drawing/2014/main" id="{4B74E08B-458B-4C7E-A51D-E9D527F8B389}"/>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CB4837B2-7CFD-4462-A7E7-EE37FE4427C7}"/>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42937476-9458-42F3-9005-C4408854E75C}"/>
              </a:ext>
            </a:extLst>
          </p:cNvPr>
          <p:cNvSpPr>
            <a:spLocks noGrp="1"/>
          </p:cNvSpPr>
          <p:nvPr>
            <p:ph type="body" sz="quarter" idx="14"/>
          </p:nvPr>
        </p:nvSpPr>
        <p:spPr/>
        <p:txBody>
          <a:bodyPr/>
          <a:lstStyle/>
          <a:p>
            <a:r>
              <a:rPr lang="zh-CN" altLang="en-US" dirty="0"/>
              <a:t>人和其他灵长类动物有</a:t>
            </a:r>
            <a:r>
              <a:rPr lang="en-US" altLang="zh-CN" dirty="0"/>
              <a:t>S</a:t>
            </a:r>
            <a:r>
              <a:rPr lang="zh-CN" altLang="en-US" dirty="0"/>
              <a:t>、</a:t>
            </a:r>
            <a:r>
              <a:rPr lang="en-US" altLang="zh-CN" dirty="0"/>
              <a:t>M</a:t>
            </a:r>
            <a:r>
              <a:rPr lang="zh-CN" altLang="en-US" dirty="0"/>
              <a:t>和</a:t>
            </a:r>
            <a:r>
              <a:rPr lang="en-US" altLang="zh-CN" dirty="0"/>
              <a:t>L</a:t>
            </a:r>
            <a:r>
              <a:rPr lang="zh-CN" altLang="en-US" dirty="0"/>
              <a:t>三种视锥细胞，不同波长的光能够不同程度地激活三种视锥细胞</a:t>
            </a:r>
            <a:endParaRPr lang="en-US" altLang="zh-CN" dirty="0"/>
          </a:p>
          <a:p>
            <a:r>
              <a:rPr lang="zh-CN" altLang="en-US" dirty="0"/>
              <a:t>视网膜神经节细胞通过比较不同光谱敏感性视锥细胞的兴奋程度，将色彩的信号传递给大脑</a:t>
            </a:r>
            <a:endParaRPr lang="en-US" altLang="zh-CN" dirty="0"/>
          </a:p>
          <a:p>
            <a:pPr lvl="1"/>
            <a:r>
              <a:rPr lang="zh-CN" altLang="en-US" dirty="0"/>
              <a:t>两大类对立颜色视网膜神经节细胞（</a:t>
            </a:r>
            <a:r>
              <a:rPr lang="en-US" altLang="zh-CN" dirty="0"/>
              <a:t>color-opponent RGC</a:t>
            </a:r>
            <a:r>
              <a:rPr lang="zh-CN" altLang="en-US" dirty="0"/>
              <a:t>）：蓝</a:t>
            </a:r>
            <a:r>
              <a:rPr lang="en-US" altLang="zh-CN" dirty="0"/>
              <a:t>-</a:t>
            </a:r>
            <a:r>
              <a:rPr lang="zh-CN" altLang="en-US" dirty="0"/>
              <a:t>黄 和 绿</a:t>
            </a:r>
            <a:r>
              <a:rPr lang="en-US" altLang="zh-CN" dirty="0"/>
              <a:t>-</a:t>
            </a:r>
            <a:r>
              <a:rPr lang="zh-CN" altLang="en-US" dirty="0"/>
              <a:t>红</a:t>
            </a:r>
            <a:endParaRPr lang="en-US" altLang="zh-CN" dirty="0"/>
          </a:p>
          <a:p>
            <a:pPr lvl="1"/>
            <a:endParaRPr lang="en-US" altLang="zh-CN" dirty="0"/>
          </a:p>
        </p:txBody>
      </p:sp>
      <p:pic>
        <p:nvPicPr>
          <p:cNvPr id="8" name="图片 7">
            <a:extLst>
              <a:ext uri="{FF2B5EF4-FFF2-40B4-BE49-F238E27FC236}">
                <a16:creationId xmlns:a16="http://schemas.microsoft.com/office/drawing/2014/main" id="{860F4369-C65F-45B0-9AF2-A0781BF61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051197" y="438606"/>
            <a:ext cx="4103861" cy="7896726"/>
          </a:xfrm>
          <a:prstGeom prst="rect">
            <a:avLst/>
          </a:prstGeom>
        </p:spPr>
      </p:pic>
    </p:spTree>
    <p:extLst>
      <p:ext uri="{BB962C8B-B14F-4D97-AF65-F5344CB8AC3E}">
        <p14:creationId xmlns:p14="http://schemas.microsoft.com/office/powerpoint/2010/main" val="2886783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4DAC41D-D7B6-4814-BE4C-0526DC19E4E8}"/>
              </a:ext>
            </a:extLst>
          </p:cNvPr>
          <p:cNvSpPr>
            <a:spLocks noGrp="1"/>
          </p:cNvSpPr>
          <p:nvPr>
            <p:ph type="sldNum" sz="quarter" idx="10"/>
          </p:nvPr>
        </p:nvSpPr>
        <p:spPr/>
        <p:txBody>
          <a:bodyPr/>
          <a:lstStyle/>
          <a:p>
            <a:fld id="{6C53781C-E1F6-4315-A39D-61273F2E0596}" type="slidenum">
              <a:rPr lang="zh-CN" altLang="en-US" smtClean="0"/>
              <a:pPr/>
              <a:t>49</a:t>
            </a:fld>
            <a:endParaRPr lang="zh-CN" altLang="en-US" dirty="0"/>
          </a:p>
        </p:txBody>
      </p:sp>
      <p:sp>
        <p:nvSpPr>
          <p:cNvPr id="3" name="文本占位符 2">
            <a:extLst>
              <a:ext uri="{FF2B5EF4-FFF2-40B4-BE49-F238E27FC236}">
                <a16:creationId xmlns:a16="http://schemas.microsoft.com/office/drawing/2014/main" id="{72BA7944-9F7F-4300-9A44-09344544C258}"/>
              </a:ext>
            </a:extLst>
          </p:cNvPr>
          <p:cNvSpPr>
            <a:spLocks noGrp="1"/>
          </p:cNvSpPr>
          <p:nvPr>
            <p:ph type="body" sz="quarter" idx="11"/>
          </p:nvPr>
        </p:nvSpPr>
        <p:spPr/>
        <p:txBody>
          <a:bodyPr/>
          <a:lstStyle/>
          <a:p>
            <a:r>
              <a:rPr lang="zh-CN" altLang="en-US" dirty="0"/>
              <a:t>视网膜工作环路</a:t>
            </a:r>
          </a:p>
        </p:txBody>
      </p:sp>
      <p:sp>
        <p:nvSpPr>
          <p:cNvPr id="4" name="文本占位符 3">
            <a:extLst>
              <a:ext uri="{FF2B5EF4-FFF2-40B4-BE49-F238E27FC236}">
                <a16:creationId xmlns:a16="http://schemas.microsoft.com/office/drawing/2014/main" id="{4B74E08B-458B-4C7E-A51D-E9D527F8B389}"/>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CB4837B2-7CFD-4462-A7E7-EE37FE4427C7}"/>
              </a:ext>
            </a:extLst>
          </p:cNvPr>
          <p:cNvSpPr>
            <a:spLocks noGrp="1"/>
          </p:cNvSpPr>
          <p:nvPr>
            <p:ph type="body" sz="quarter" idx="13"/>
          </p:nvPr>
        </p:nvSpPr>
        <p:spPr/>
        <p:txBody>
          <a:bodyPr/>
          <a:lstStyle/>
          <a:p>
            <a:endParaRPr lang="zh-CN" altLang="en-US"/>
          </a:p>
        </p:txBody>
      </p:sp>
      <p:pic>
        <p:nvPicPr>
          <p:cNvPr id="10" name="Picture 2">
            <a:extLst>
              <a:ext uri="{FF2B5EF4-FFF2-40B4-BE49-F238E27FC236}">
                <a16:creationId xmlns:a16="http://schemas.microsoft.com/office/drawing/2014/main" id="{21A30D1B-A0C4-AD1B-B7CE-8D0E4DC402B0}"/>
              </a:ext>
            </a:extLst>
          </p:cNvPr>
          <p:cNvPicPr>
            <a:picLocks noChangeAspect="1"/>
          </p:cNvPicPr>
          <p:nvPr/>
        </p:nvPicPr>
        <p:blipFill rotWithShape="1">
          <a:blip r:embed="rId3"/>
          <a:srcRect l="13901" r="14603" b="6095"/>
          <a:stretch/>
        </p:blipFill>
        <p:spPr>
          <a:xfrm>
            <a:off x="1905000" y="772761"/>
            <a:ext cx="7772400" cy="5742340"/>
          </a:xfrm>
          <a:prstGeom prst="rect">
            <a:avLst/>
          </a:prstGeom>
        </p:spPr>
      </p:pic>
    </p:spTree>
    <p:extLst>
      <p:ext uri="{BB962C8B-B14F-4D97-AF65-F5344CB8AC3E}">
        <p14:creationId xmlns:p14="http://schemas.microsoft.com/office/powerpoint/2010/main" val="23571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精彩回顾</a:t>
            </a:r>
            <a:r>
              <a:rPr lang="en-US" altLang="zh-CN" dirty="0"/>
              <a:t>—Recap1</a:t>
            </a:r>
            <a:endParaRPr lang="zh-CN" altLang="en-US" dirty="0"/>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dirty="0"/>
          </a:p>
        </p:txBody>
      </p:sp>
      <p:sp>
        <p:nvSpPr>
          <p:cNvPr id="16" name="灯片编号占位符 15">
            <a:extLst>
              <a:ext uri="{FF2B5EF4-FFF2-40B4-BE49-F238E27FC236}">
                <a16:creationId xmlns:a16="http://schemas.microsoft.com/office/drawing/2014/main" id="{1F62ECC2-5CC3-7748-BC5F-93F8B5E7CF9B}"/>
              </a:ext>
            </a:extLst>
          </p:cNvPr>
          <p:cNvSpPr>
            <a:spLocks noGrp="1"/>
          </p:cNvSpPr>
          <p:nvPr>
            <p:ph type="sldNum" sz="quarter" idx="10"/>
          </p:nvPr>
        </p:nvSpPr>
        <p:spPr/>
        <p:txBody>
          <a:bodyPr/>
          <a:lstStyle/>
          <a:p>
            <a:fld id="{6C53781C-E1F6-4315-A39D-61273F2E0596}" type="slidenum">
              <a:rPr lang="zh-CN" altLang="en-US" smtClean="0"/>
              <a:pPr/>
              <a:t>5</a:t>
            </a:fld>
            <a:endParaRPr lang="zh-CN" altLang="en-US" dirty="0"/>
          </a:p>
        </p:txBody>
      </p:sp>
      <p:grpSp>
        <p:nvGrpSpPr>
          <p:cNvPr id="7" name="Group 80">
            <a:extLst>
              <a:ext uri="{FF2B5EF4-FFF2-40B4-BE49-F238E27FC236}">
                <a16:creationId xmlns:a16="http://schemas.microsoft.com/office/drawing/2014/main" id="{41FE8042-803C-7A84-B2BF-37C5CC715042}"/>
              </a:ext>
            </a:extLst>
          </p:cNvPr>
          <p:cNvGrpSpPr>
            <a:grpSpLocks/>
          </p:cNvGrpSpPr>
          <p:nvPr/>
        </p:nvGrpSpPr>
        <p:grpSpPr bwMode="auto">
          <a:xfrm>
            <a:off x="454306" y="1651000"/>
            <a:ext cx="10914279" cy="3556000"/>
            <a:chOff x="314024" y="726237"/>
            <a:chExt cx="8186396" cy="2666053"/>
          </a:xfrm>
        </p:grpSpPr>
        <p:sp>
          <p:nvSpPr>
            <p:cNvPr id="8" name="Rectangle: Rounded Corners 77">
              <a:extLst>
                <a:ext uri="{FF2B5EF4-FFF2-40B4-BE49-F238E27FC236}">
                  <a16:creationId xmlns:a16="http://schemas.microsoft.com/office/drawing/2014/main" id="{2FAFC8B2-686F-A84E-0DB6-B4615FBCC111}"/>
                </a:ext>
              </a:extLst>
            </p:cNvPr>
            <p:cNvSpPr/>
            <p:nvPr/>
          </p:nvSpPr>
          <p:spPr>
            <a:xfrm>
              <a:off x="314024" y="748454"/>
              <a:ext cx="3886875" cy="2643836"/>
            </a:xfrm>
            <a:prstGeom prst="round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9" name="Rectangle: Rounded Corners 114">
              <a:extLst>
                <a:ext uri="{FF2B5EF4-FFF2-40B4-BE49-F238E27FC236}">
                  <a16:creationId xmlns:a16="http://schemas.microsoft.com/office/drawing/2014/main" id="{7CE0BDA0-4FA0-FED4-1512-D10D0A272DC4}"/>
                </a:ext>
              </a:extLst>
            </p:cNvPr>
            <p:cNvSpPr/>
            <p:nvPr/>
          </p:nvSpPr>
          <p:spPr>
            <a:xfrm>
              <a:off x="5021705" y="726237"/>
              <a:ext cx="3478715" cy="2643836"/>
            </a:xfrm>
            <a:prstGeom prst="round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pic>
          <p:nvPicPr>
            <p:cNvPr id="10" name="Picture 10">
              <a:extLst>
                <a:ext uri="{FF2B5EF4-FFF2-40B4-BE49-F238E27FC236}">
                  <a16:creationId xmlns:a16="http://schemas.microsoft.com/office/drawing/2014/main" id="{594C44D6-EB25-C1A4-4A09-5C5D2347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559" y="1044723"/>
              <a:ext cx="1241711" cy="225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D5CA4CBE-D424-A261-8F1A-55E37A573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2254" t="4655" r="33646" b="7504"/>
            <a:stretch>
              <a:fillRect/>
            </a:stretch>
          </p:blipFill>
          <p:spPr bwMode="auto">
            <a:xfrm>
              <a:off x="5046959" y="1016835"/>
              <a:ext cx="1274265" cy="230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4">
              <a:extLst>
                <a:ext uri="{FF2B5EF4-FFF2-40B4-BE49-F238E27FC236}">
                  <a16:creationId xmlns:a16="http://schemas.microsoft.com/office/drawing/2014/main" id="{ABC8D349-46EC-BD62-F760-B7F873678869}"/>
                </a:ext>
              </a:extLst>
            </p:cNvPr>
            <p:cNvSpPr/>
            <p:nvPr/>
          </p:nvSpPr>
          <p:spPr>
            <a:xfrm flipH="1">
              <a:off x="686774" y="1250306"/>
              <a:ext cx="2077666" cy="350537"/>
            </a:xfrm>
            <a:prstGeom prst="rect">
              <a:avLst/>
            </a:prstGeom>
            <a:scene3d>
              <a:camera prst="orthographicFront">
                <a:rot lat="0" lon="0" rev="0"/>
              </a:camera>
              <a:lightRig rig="threePt" dir="t"/>
            </a:scene3d>
          </p:spPr>
          <p:txBody>
            <a:bodyPr vert="eaVert">
              <a:spAutoFit/>
            </a:bodyPr>
            <a:lstStyle/>
            <a:p>
              <a:pPr>
                <a:defRPr/>
              </a:pPr>
              <a:r>
                <a:rPr lang="zh-CN" altLang="en-US" sz="2400">
                  <a:latin typeface="微软雅黑" panose="020B0503020204020204" pitchFamily="34" charset="-122"/>
                  <a:ea typeface="微软雅黑" panose="020B0503020204020204" pitchFamily="34" charset="-122"/>
                </a:rPr>
                <a:t>脑认知原理解析</a:t>
              </a:r>
              <a:endParaRPr lang="en-US" sz="2400">
                <a:latin typeface="微软雅黑" panose="020B0503020204020204" pitchFamily="34" charset="-122"/>
                <a:ea typeface="微软雅黑" panose="020B0503020204020204" pitchFamily="34" charset="-122"/>
              </a:endParaRPr>
            </a:p>
          </p:txBody>
        </p:sp>
        <p:sp>
          <p:nvSpPr>
            <p:cNvPr id="13" name="Rectangle 15">
              <a:extLst>
                <a:ext uri="{FF2B5EF4-FFF2-40B4-BE49-F238E27FC236}">
                  <a16:creationId xmlns:a16="http://schemas.microsoft.com/office/drawing/2014/main" id="{72B0FDC1-BFBF-26D4-9025-A47BD695883A}"/>
                </a:ext>
              </a:extLst>
            </p:cNvPr>
            <p:cNvSpPr>
              <a:spLocks noChangeArrowheads="1"/>
            </p:cNvSpPr>
            <p:nvPr/>
          </p:nvSpPr>
          <p:spPr bwMode="auto">
            <a:xfrm>
              <a:off x="784748" y="1878318"/>
              <a:ext cx="1800644" cy="39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2400" dirty="0"/>
                <a:t>脑智发育研究</a:t>
              </a:r>
              <a:endParaRPr lang="en-US" altLang="en-US" sz="2400" dirty="0"/>
            </a:p>
          </p:txBody>
        </p:sp>
        <p:sp>
          <p:nvSpPr>
            <p:cNvPr id="14" name="Rectangle 22">
              <a:extLst>
                <a:ext uri="{FF2B5EF4-FFF2-40B4-BE49-F238E27FC236}">
                  <a16:creationId xmlns:a16="http://schemas.microsoft.com/office/drawing/2014/main" id="{02B5EA96-79AD-1B5D-3981-CC02FEC2EE23}"/>
                </a:ext>
              </a:extLst>
            </p:cNvPr>
            <p:cNvSpPr>
              <a:spLocks noChangeArrowheads="1"/>
            </p:cNvSpPr>
            <p:nvPr/>
          </p:nvSpPr>
          <p:spPr bwMode="auto">
            <a:xfrm>
              <a:off x="6236062" y="756888"/>
              <a:ext cx="1061918" cy="34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3E3E3E"/>
                  </a:solidFill>
                  <a:latin typeface="Helvetica Neue"/>
                </a:rPr>
                <a:t>人工智能</a:t>
              </a:r>
              <a:endParaRPr lang="en-US" altLang="en-US" sz="2400" b="1"/>
            </a:p>
          </p:txBody>
        </p:sp>
        <p:sp>
          <p:nvSpPr>
            <p:cNvPr id="17" name="Rectangle 23">
              <a:extLst>
                <a:ext uri="{FF2B5EF4-FFF2-40B4-BE49-F238E27FC236}">
                  <a16:creationId xmlns:a16="http://schemas.microsoft.com/office/drawing/2014/main" id="{D82EEAB9-F957-4ED4-7899-B6F3BEBB725D}"/>
                </a:ext>
              </a:extLst>
            </p:cNvPr>
            <p:cNvSpPr>
              <a:spLocks noChangeArrowheads="1"/>
            </p:cNvSpPr>
            <p:nvPr/>
          </p:nvSpPr>
          <p:spPr bwMode="auto">
            <a:xfrm>
              <a:off x="6373247" y="1894230"/>
              <a:ext cx="1509193" cy="34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400">
                  <a:solidFill>
                    <a:schemeClr val="tx1"/>
                  </a:solidFill>
                  <a:latin typeface="Microsoft YaHei" panose="020B0503020204020204" pitchFamily="34" charset="-122"/>
                  <a:ea typeface="Microsoft YaHei" panose="020B0503020204020204" pitchFamily="34" charset="-122"/>
                </a:defRPr>
              </a:lvl1pPr>
              <a:lvl2pPr>
                <a:defRPr sz="1400">
                  <a:solidFill>
                    <a:schemeClr val="tx1"/>
                  </a:solidFill>
                  <a:latin typeface="Microsoft YaHei" panose="020B0503020204020204" pitchFamily="34" charset="-122"/>
                  <a:ea typeface="Microsoft YaHei" panose="020B0503020204020204" pitchFamily="34" charset="-122"/>
                </a:defRPr>
              </a:lvl2pPr>
              <a:lvl3pPr>
                <a:defRPr sz="1400">
                  <a:solidFill>
                    <a:schemeClr val="tx1"/>
                  </a:solidFill>
                  <a:latin typeface="Microsoft YaHei" panose="020B0503020204020204" pitchFamily="34" charset="-122"/>
                  <a:ea typeface="Microsoft YaHei" panose="020B0503020204020204" pitchFamily="34" charset="-122"/>
                </a:defRPr>
              </a:lvl3pPr>
              <a:lvl4pPr>
                <a:defRPr sz="1400">
                  <a:solidFill>
                    <a:schemeClr val="tx1"/>
                  </a:solidFill>
                  <a:latin typeface="Microsoft YaHei" panose="020B0503020204020204" pitchFamily="34" charset="-122"/>
                  <a:ea typeface="Microsoft YaHei" panose="020B0503020204020204" pitchFamily="34" charset="-122"/>
                </a:defRPr>
              </a:lvl4pPr>
              <a:lvl5pPr>
                <a:defRPr sz="1400">
                  <a:solidFill>
                    <a:schemeClr val="tx1"/>
                  </a:solidFill>
                  <a:latin typeface="Microsoft YaHei" panose="020B0503020204020204" pitchFamily="34" charset="-122"/>
                  <a:ea typeface="Microsoft YaHei" panose="020B0503020204020204" pitchFamily="34" charset="-122"/>
                </a:defRPr>
              </a:lvl5pPr>
              <a:lvl6pPr marL="18288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6pPr>
              <a:lvl7pPr marL="22860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7pPr>
              <a:lvl8pPr marL="27432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8pPr>
              <a:lvl9pPr marL="32004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9pPr>
            </a:lstStyle>
            <a:p>
              <a:pPr>
                <a:buFont typeface="Arial" panose="020B0604020202020204" pitchFamily="34" charset="0"/>
                <a:buChar char="•"/>
              </a:pPr>
              <a:r>
                <a:rPr lang="zh-CN" altLang="en-US" sz="2400" dirty="0">
                  <a:solidFill>
                    <a:srgbClr val="3E3E3E"/>
                  </a:solidFill>
                  <a:latin typeface="Helvetica Neue"/>
                </a:rPr>
                <a:t>类脑机器人</a:t>
              </a:r>
              <a:endParaRPr lang="en-US" altLang="en-US" sz="2400" dirty="0"/>
            </a:p>
          </p:txBody>
        </p:sp>
        <p:sp>
          <p:nvSpPr>
            <p:cNvPr id="18" name="Rectangle 16">
              <a:extLst>
                <a:ext uri="{FF2B5EF4-FFF2-40B4-BE49-F238E27FC236}">
                  <a16:creationId xmlns:a16="http://schemas.microsoft.com/office/drawing/2014/main" id="{E977E051-CFC7-E57C-C00B-51ECCA2BB46C}"/>
                </a:ext>
              </a:extLst>
            </p:cNvPr>
            <p:cNvSpPr>
              <a:spLocks noChangeArrowheads="1"/>
            </p:cNvSpPr>
            <p:nvPr/>
          </p:nvSpPr>
          <p:spPr bwMode="auto">
            <a:xfrm>
              <a:off x="314024" y="2495597"/>
              <a:ext cx="2354688" cy="39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2400"/>
                <a:t>脑疾病的诊断治疗</a:t>
              </a:r>
              <a:endParaRPr lang="en-US" altLang="en-US" sz="2400"/>
            </a:p>
          </p:txBody>
        </p:sp>
        <p:sp>
          <p:nvSpPr>
            <p:cNvPr id="19" name="Rectangle 17">
              <a:extLst>
                <a:ext uri="{FF2B5EF4-FFF2-40B4-BE49-F238E27FC236}">
                  <a16:creationId xmlns:a16="http://schemas.microsoft.com/office/drawing/2014/main" id="{59794552-E986-0E0C-96B1-72862A361C62}"/>
                </a:ext>
              </a:extLst>
            </p:cNvPr>
            <p:cNvSpPr>
              <a:spLocks noChangeArrowheads="1"/>
            </p:cNvSpPr>
            <p:nvPr/>
          </p:nvSpPr>
          <p:spPr bwMode="auto">
            <a:xfrm>
              <a:off x="6316732" y="2507299"/>
              <a:ext cx="1740046" cy="34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400">
                  <a:solidFill>
                    <a:schemeClr val="tx1"/>
                  </a:solidFill>
                  <a:latin typeface="Microsoft YaHei" panose="020B0503020204020204" pitchFamily="34" charset="-122"/>
                  <a:ea typeface="Microsoft YaHei" panose="020B0503020204020204" pitchFamily="34" charset="-122"/>
                </a:defRPr>
              </a:lvl1pPr>
              <a:lvl2pPr>
                <a:defRPr sz="1400">
                  <a:solidFill>
                    <a:schemeClr val="tx1"/>
                  </a:solidFill>
                  <a:latin typeface="Microsoft YaHei" panose="020B0503020204020204" pitchFamily="34" charset="-122"/>
                  <a:ea typeface="Microsoft YaHei" panose="020B0503020204020204" pitchFamily="34" charset="-122"/>
                </a:defRPr>
              </a:lvl2pPr>
              <a:lvl3pPr>
                <a:defRPr sz="1400">
                  <a:solidFill>
                    <a:schemeClr val="tx1"/>
                  </a:solidFill>
                  <a:latin typeface="Microsoft YaHei" panose="020B0503020204020204" pitchFamily="34" charset="-122"/>
                  <a:ea typeface="Microsoft YaHei" panose="020B0503020204020204" pitchFamily="34" charset="-122"/>
                </a:defRPr>
              </a:lvl3pPr>
              <a:lvl4pPr>
                <a:defRPr sz="1400">
                  <a:solidFill>
                    <a:schemeClr val="tx1"/>
                  </a:solidFill>
                  <a:latin typeface="Microsoft YaHei" panose="020B0503020204020204" pitchFamily="34" charset="-122"/>
                  <a:ea typeface="Microsoft YaHei" panose="020B0503020204020204" pitchFamily="34" charset="-122"/>
                </a:defRPr>
              </a:lvl4pPr>
              <a:lvl5pPr>
                <a:defRPr sz="1400">
                  <a:solidFill>
                    <a:schemeClr val="tx1"/>
                  </a:solidFill>
                  <a:latin typeface="Microsoft YaHei" panose="020B0503020204020204" pitchFamily="34" charset="-122"/>
                  <a:ea typeface="Microsoft YaHei" panose="020B0503020204020204" pitchFamily="34" charset="-122"/>
                </a:defRPr>
              </a:lvl5pPr>
              <a:lvl6pPr marL="18288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6pPr>
              <a:lvl7pPr marL="22860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7pPr>
              <a:lvl8pPr marL="27432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8pPr>
              <a:lvl9pPr marL="32004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9pPr>
            </a:lstStyle>
            <a:p>
              <a:pPr>
                <a:buFont typeface="Arial" panose="020B0604020202020204" pitchFamily="34" charset="0"/>
                <a:buChar char="•"/>
              </a:pPr>
              <a:r>
                <a:rPr lang="zh-CN" altLang="en-US" sz="2400" dirty="0">
                  <a:solidFill>
                    <a:srgbClr val="3E3E3E"/>
                  </a:solidFill>
                  <a:latin typeface="Helvetica Neue"/>
                </a:rPr>
                <a:t>人工智能赋能</a:t>
              </a:r>
              <a:endParaRPr lang="en-US" altLang="en-US" sz="2400" dirty="0"/>
            </a:p>
          </p:txBody>
        </p:sp>
        <p:sp>
          <p:nvSpPr>
            <p:cNvPr id="20" name="TextBox 30">
              <a:extLst>
                <a:ext uri="{FF2B5EF4-FFF2-40B4-BE49-F238E27FC236}">
                  <a16:creationId xmlns:a16="http://schemas.microsoft.com/office/drawing/2014/main" id="{09D93678-5EC6-D720-0811-313F14491611}"/>
                </a:ext>
              </a:extLst>
            </p:cNvPr>
            <p:cNvSpPr txBox="1">
              <a:spLocks noChangeArrowheads="1"/>
            </p:cNvSpPr>
            <p:nvPr/>
          </p:nvSpPr>
          <p:spPr bwMode="auto">
            <a:xfrm>
              <a:off x="2233365" y="763103"/>
              <a:ext cx="654161" cy="34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t>人脑</a:t>
              </a:r>
              <a:endParaRPr lang="en-US" altLang="en-US" sz="2400" b="1"/>
            </a:p>
          </p:txBody>
        </p:sp>
        <p:sp>
          <p:nvSpPr>
            <p:cNvPr id="21" name="Rectangle 31">
              <a:extLst>
                <a:ext uri="{FF2B5EF4-FFF2-40B4-BE49-F238E27FC236}">
                  <a16:creationId xmlns:a16="http://schemas.microsoft.com/office/drawing/2014/main" id="{AE50DC1B-6BF9-0A09-3A5A-4770D5246D31}"/>
                </a:ext>
              </a:extLst>
            </p:cNvPr>
            <p:cNvSpPr>
              <a:spLocks noChangeArrowheads="1"/>
            </p:cNvSpPr>
            <p:nvPr/>
          </p:nvSpPr>
          <p:spPr bwMode="auto">
            <a:xfrm>
              <a:off x="6226453" y="1281161"/>
              <a:ext cx="2201749" cy="34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400">
                  <a:solidFill>
                    <a:schemeClr val="tx1"/>
                  </a:solidFill>
                  <a:latin typeface="Microsoft YaHei" panose="020B0503020204020204" pitchFamily="34" charset="-122"/>
                  <a:ea typeface="Microsoft YaHei" panose="020B0503020204020204" pitchFamily="34" charset="-122"/>
                </a:defRPr>
              </a:lvl1pPr>
              <a:lvl2pPr>
                <a:defRPr sz="1400">
                  <a:solidFill>
                    <a:schemeClr val="tx1"/>
                  </a:solidFill>
                  <a:latin typeface="Microsoft YaHei" panose="020B0503020204020204" pitchFamily="34" charset="-122"/>
                  <a:ea typeface="Microsoft YaHei" panose="020B0503020204020204" pitchFamily="34" charset="-122"/>
                </a:defRPr>
              </a:lvl2pPr>
              <a:lvl3pPr>
                <a:defRPr sz="1400">
                  <a:solidFill>
                    <a:schemeClr val="tx1"/>
                  </a:solidFill>
                  <a:latin typeface="Microsoft YaHei" panose="020B0503020204020204" pitchFamily="34" charset="-122"/>
                  <a:ea typeface="Microsoft YaHei" panose="020B0503020204020204" pitchFamily="34" charset="-122"/>
                </a:defRPr>
              </a:lvl3pPr>
              <a:lvl4pPr>
                <a:defRPr sz="1400">
                  <a:solidFill>
                    <a:schemeClr val="tx1"/>
                  </a:solidFill>
                  <a:latin typeface="Microsoft YaHei" panose="020B0503020204020204" pitchFamily="34" charset="-122"/>
                  <a:ea typeface="Microsoft YaHei" panose="020B0503020204020204" pitchFamily="34" charset="-122"/>
                </a:defRPr>
              </a:lvl4pPr>
              <a:lvl5pPr>
                <a:defRPr sz="1400">
                  <a:solidFill>
                    <a:schemeClr val="tx1"/>
                  </a:solidFill>
                  <a:latin typeface="Microsoft YaHei" panose="020B0503020204020204" pitchFamily="34" charset="-122"/>
                  <a:ea typeface="Microsoft YaHei" panose="020B0503020204020204" pitchFamily="34" charset="-122"/>
                </a:defRPr>
              </a:lvl5pPr>
              <a:lvl6pPr marL="18288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6pPr>
              <a:lvl7pPr marL="22860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7pPr>
              <a:lvl8pPr marL="27432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8pPr>
              <a:lvl9pPr marL="3200400" indent="457200" defTabSz="685800" eaLnBrk="0" fontAlgn="base" hangingPunct="0">
                <a:spcBef>
                  <a:spcPct val="0"/>
                </a:spcBef>
                <a:spcAft>
                  <a:spcPct val="0"/>
                </a:spcAft>
                <a:defRPr sz="1400">
                  <a:solidFill>
                    <a:schemeClr val="tx1"/>
                  </a:solidFill>
                  <a:latin typeface="Microsoft YaHei" panose="020B0503020204020204" pitchFamily="34" charset="-122"/>
                  <a:ea typeface="Microsoft YaHei" panose="020B0503020204020204" pitchFamily="34" charset="-122"/>
                </a:defRPr>
              </a:lvl9pPr>
            </a:lstStyle>
            <a:p>
              <a:pPr>
                <a:buFont typeface="Arial" panose="020B0604020202020204" pitchFamily="34" charset="0"/>
                <a:buChar char="•"/>
              </a:pPr>
              <a:r>
                <a:rPr lang="zh-CN" altLang="en-US" sz="2400" dirty="0">
                  <a:solidFill>
                    <a:srgbClr val="3E3E3E"/>
                  </a:solidFill>
                  <a:latin typeface="Helvetica Neue"/>
                </a:rPr>
                <a:t>类脑神经网络模型</a:t>
              </a:r>
              <a:endParaRPr lang="en-US" altLang="en-US" sz="2400" dirty="0"/>
            </a:p>
          </p:txBody>
        </p:sp>
        <p:sp>
          <p:nvSpPr>
            <p:cNvPr id="22" name="Rectangle 44">
              <a:extLst>
                <a:ext uri="{FF2B5EF4-FFF2-40B4-BE49-F238E27FC236}">
                  <a16:creationId xmlns:a16="http://schemas.microsoft.com/office/drawing/2014/main" id="{F47027CC-0C50-E15A-F4BC-DFA79413B638}"/>
                </a:ext>
              </a:extLst>
            </p:cNvPr>
            <p:cNvSpPr>
              <a:spLocks noChangeArrowheads="1"/>
            </p:cNvSpPr>
            <p:nvPr/>
          </p:nvSpPr>
          <p:spPr bwMode="auto">
            <a:xfrm>
              <a:off x="4223659" y="2439559"/>
              <a:ext cx="754116" cy="25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a:t>脑机接口</a:t>
              </a:r>
              <a:endParaRPr lang="en-US" altLang="en-US" sz="1600"/>
            </a:p>
          </p:txBody>
        </p:sp>
        <p:grpSp>
          <p:nvGrpSpPr>
            <p:cNvPr id="23" name="Group 39">
              <a:extLst>
                <a:ext uri="{FF2B5EF4-FFF2-40B4-BE49-F238E27FC236}">
                  <a16:creationId xmlns:a16="http://schemas.microsoft.com/office/drawing/2014/main" id="{50B09AD1-6DB7-4CB4-BC2A-9D2BC51D711F}"/>
                </a:ext>
              </a:extLst>
            </p:cNvPr>
            <p:cNvGrpSpPr>
              <a:grpSpLocks/>
            </p:cNvGrpSpPr>
            <p:nvPr/>
          </p:nvGrpSpPr>
          <p:grpSpPr bwMode="auto">
            <a:xfrm>
              <a:off x="4326332" y="1948229"/>
              <a:ext cx="609523" cy="113513"/>
              <a:chOff x="4088218" y="2184694"/>
              <a:chExt cx="609523" cy="113513"/>
            </a:xfrm>
          </p:grpSpPr>
          <p:cxnSp>
            <p:nvCxnSpPr>
              <p:cNvPr id="31" name="Straight Connector 35">
                <a:extLst>
                  <a:ext uri="{FF2B5EF4-FFF2-40B4-BE49-F238E27FC236}">
                    <a16:creationId xmlns:a16="http://schemas.microsoft.com/office/drawing/2014/main" id="{5ADE22DD-8F09-CD49-D653-8EAF1B00795D}"/>
                  </a:ext>
                </a:extLst>
              </p:cNvPr>
              <p:cNvCxnSpPr>
                <a:cxnSpLocks/>
              </p:cNvCxnSpPr>
              <p:nvPr/>
            </p:nvCxnSpPr>
            <p:spPr>
              <a:xfrm flipV="1">
                <a:off x="4088207" y="2286207"/>
                <a:ext cx="609651" cy="12696"/>
              </a:xfrm>
              <a:prstGeom prst="line">
                <a:avLst/>
              </a:prstGeom>
              <a:ln w="698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47">
                <a:extLst>
                  <a:ext uri="{FF2B5EF4-FFF2-40B4-BE49-F238E27FC236}">
                    <a16:creationId xmlns:a16="http://schemas.microsoft.com/office/drawing/2014/main" id="{BD869959-6E24-615A-2BC7-5F43EFE40550}"/>
                  </a:ext>
                </a:extLst>
              </p:cNvPr>
              <p:cNvCxnSpPr>
                <a:cxnSpLocks/>
              </p:cNvCxnSpPr>
              <p:nvPr/>
            </p:nvCxnSpPr>
            <p:spPr>
              <a:xfrm flipH="1" flipV="1">
                <a:off x="4493054" y="2184643"/>
                <a:ext cx="187341" cy="92043"/>
              </a:xfrm>
              <a:prstGeom prst="line">
                <a:avLst/>
              </a:prstGeom>
              <a:ln w="698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4" name="Group 66">
              <a:extLst>
                <a:ext uri="{FF2B5EF4-FFF2-40B4-BE49-F238E27FC236}">
                  <a16:creationId xmlns:a16="http://schemas.microsoft.com/office/drawing/2014/main" id="{A9EC4655-4A57-5BF9-E2F8-86F7C95664D6}"/>
                </a:ext>
              </a:extLst>
            </p:cNvPr>
            <p:cNvGrpSpPr>
              <a:grpSpLocks/>
            </p:cNvGrpSpPr>
            <p:nvPr/>
          </p:nvGrpSpPr>
          <p:grpSpPr bwMode="auto">
            <a:xfrm rot="10800000">
              <a:off x="4312773" y="2325231"/>
              <a:ext cx="620001" cy="92216"/>
              <a:chOff x="4014568" y="2199934"/>
              <a:chExt cx="620001" cy="92216"/>
            </a:xfrm>
          </p:grpSpPr>
          <p:cxnSp>
            <p:nvCxnSpPr>
              <p:cNvPr id="29" name="Straight Connector 68">
                <a:extLst>
                  <a:ext uri="{FF2B5EF4-FFF2-40B4-BE49-F238E27FC236}">
                    <a16:creationId xmlns:a16="http://schemas.microsoft.com/office/drawing/2014/main" id="{B42829BA-C268-B07C-2873-9B891562562B}"/>
                  </a:ext>
                </a:extLst>
              </p:cNvPr>
              <p:cNvCxnSpPr>
                <a:cxnSpLocks/>
              </p:cNvCxnSpPr>
              <p:nvPr/>
            </p:nvCxnSpPr>
            <p:spPr>
              <a:xfrm flipV="1">
                <a:off x="4006606" y="2277230"/>
                <a:ext cx="609651" cy="12695"/>
              </a:xfrm>
              <a:prstGeom prst="line">
                <a:avLst/>
              </a:prstGeom>
              <a:ln w="698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Straight Connector 69">
                <a:extLst>
                  <a:ext uri="{FF2B5EF4-FFF2-40B4-BE49-F238E27FC236}">
                    <a16:creationId xmlns:a16="http://schemas.microsoft.com/office/drawing/2014/main" id="{30ED97C3-EEA3-71FA-B625-4701B45B3FBB}"/>
                  </a:ext>
                </a:extLst>
              </p:cNvPr>
              <p:cNvCxnSpPr>
                <a:cxnSpLocks/>
              </p:cNvCxnSpPr>
              <p:nvPr/>
            </p:nvCxnSpPr>
            <p:spPr>
              <a:xfrm flipH="1" flipV="1">
                <a:off x="4440031" y="2199470"/>
                <a:ext cx="187341" cy="92042"/>
              </a:xfrm>
              <a:prstGeom prst="line">
                <a:avLst/>
              </a:prstGeom>
              <a:ln w="6985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5" name="Rectangle 70">
              <a:extLst>
                <a:ext uri="{FF2B5EF4-FFF2-40B4-BE49-F238E27FC236}">
                  <a16:creationId xmlns:a16="http://schemas.microsoft.com/office/drawing/2014/main" id="{B1EB73DA-2A97-4369-AF0F-528B399103B9}"/>
                </a:ext>
              </a:extLst>
            </p:cNvPr>
            <p:cNvSpPr>
              <a:spLocks noChangeArrowheads="1"/>
            </p:cNvSpPr>
            <p:nvPr/>
          </p:nvSpPr>
          <p:spPr bwMode="auto">
            <a:xfrm>
              <a:off x="4225317" y="1626143"/>
              <a:ext cx="754116" cy="25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a:t>计算模型</a:t>
              </a:r>
              <a:endParaRPr lang="en-US" altLang="en-US" sz="1600"/>
            </a:p>
          </p:txBody>
        </p:sp>
        <p:sp>
          <p:nvSpPr>
            <p:cNvPr id="26" name="Rectangle 79">
              <a:extLst>
                <a:ext uri="{FF2B5EF4-FFF2-40B4-BE49-F238E27FC236}">
                  <a16:creationId xmlns:a16="http://schemas.microsoft.com/office/drawing/2014/main" id="{A48FD2C6-F4F2-BC2E-764B-E485E0B4CF2B}"/>
                </a:ext>
              </a:extLst>
            </p:cNvPr>
            <p:cNvSpPr/>
            <p:nvPr/>
          </p:nvSpPr>
          <p:spPr>
            <a:xfrm flipV="1">
              <a:off x="2916503" y="1365772"/>
              <a:ext cx="68269" cy="69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7" name="Rectangle 117">
              <a:extLst>
                <a:ext uri="{FF2B5EF4-FFF2-40B4-BE49-F238E27FC236}">
                  <a16:creationId xmlns:a16="http://schemas.microsoft.com/office/drawing/2014/main" id="{E0B9486B-9D7B-BCB1-7530-8FD9F24CFFD2}"/>
                </a:ext>
              </a:extLst>
            </p:cNvPr>
            <p:cNvSpPr/>
            <p:nvPr/>
          </p:nvSpPr>
          <p:spPr>
            <a:xfrm flipV="1">
              <a:off x="2724400" y="1991025"/>
              <a:ext cx="68268" cy="68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8" name="Rectangle 118">
              <a:extLst>
                <a:ext uri="{FF2B5EF4-FFF2-40B4-BE49-F238E27FC236}">
                  <a16:creationId xmlns:a16="http://schemas.microsoft.com/office/drawing/2014/main" id="{25BB0E1A-0114-AA1B-799A-C4C255FE3D8D}"/>
                </a:ext>
              </a:extLst>
            </p:cNvPr>
            <p:cNvSpPr/>
            <p:nvPr/>
          </p:nvSpPr>
          <p:spPr>
            <a:xfrm flipV="1">
              <a:off x="2806957" y="2606756"/>
              <a:ext cx="68268" cy="68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Tree>
    <p:extLst>
      <p:ext uri="{BB962C8B-B14F-4D97-AF65-F5344CB8AC3E}">
        <p14:creationId xmlns:p14="http://schemas.microsoft.com/office/powerpoint/2010/main" val="933162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AE0D94-83F7-40D6-95C1-86A746652CCA}"/>
              </a:ext>
            </a:extLst>
          </p:cNvPr>
          <p:cNvSpPr>
            <a:spLocks noGrp="1"/>
          </p:cNvSpPr>
          <p:nvPr>
            <p:ph type="sldNum" sz="quarter" idx="10"/>
          </p:nvPr>
        </p:nvSpPr>
        <p:spPr/>
        <p:txBody>
          <a:bodyPr/>
          <a:lstStyle/>
          <a:p>
            <a:fld id="{6C53781C-E1F6-4315-A39D-61273F2E0596}" type="slidenum">
              <a:rPr lang="zh-CN" altLang="en-US" smtClean="0"/>
              <a:pPr/>
              <a:t>50</a:t>
            </a:fld>
            <a:endParaRPr lang="zh-CN" altLang="en-US" dirty="0"/>
          </a:p>
        </p:txBody>
      </p:sp>
      <p:sp>
        <p:nvSpPr>
          <p:cNvPr id="3" name="文本占位符 2">
            <a:extLst>
              <a:ext uri="{FF2B5EF4-FFF2-40B4-BE49-F238E27FC236}">
                <a16:creationId xmlns:a16="http://schemas.microsoft.com/office/drawing/2014/main" id="{82B2A6DF-D165-48A0-A8C3-2E83F0C6B541}"/>
              </a:ext>
            </a:extLst>
          </p:cNvPr>
          <p:cNvSpPr>
            <a:spLocks noGrp="1"/>
          </p:cNvSpPr>
          <p:nvPr>
            <p:ph type="body" sz="quarter" idx="11"/>
          </p:nvPr>
        </p:nvSpPr>
        <p:spPr/>
        <p:txBody>
          <a:bodyPr/>
          <a:lstStyle/>
          <a:p>
            <a:r>
              <a:rPr lang="zh-CN" altLang="en-US" dirty="0"/>
              <a:t>外膝核：信息中转站</a:t>
            </a:r>
          </a:p>
        </p:txBody>
      </p:sp>
      <p:sp>
        <p:nvSpPr>
          <p:cNvPr id="4" name="文本占位符 3">
            <a:extLst>
              <a:ext uri="{FF2B5EF4-FFF2-40B4-BE49-F238E27FC236}">
                <a16:creationId xmlns:a16="http://schemas.microsoft.com/office/drawing/2014/main" id="{1D7B3872-341A-4A62-A3CF-4C8677A5993D}"/>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B7744511-55A8-4313-B8BD-D16E585BBEFB}"/>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A9C413B0-866F-4F26-BDFC-B9FE756C7710}"/>
              </a:ext>
            </a:extLst>
          </p:cNvPr>
          <p:cNvSpPr>
            <a:spLocks noGrp="1"/>
          </p:cNvSpPr>
          <p:nvPr>
            <p:ph type="body" sz="quarter" idx="14"/>
          </p:nvPr>
        </p:nvSpPr>
        <p:spPr>
          <a:xfrm>
            <a:off x="319055" y="766710"/>
            <a:ext cx="8199643" cy="4765791"/>
          </a:xfrm>
        </p:spPr>
        <p:txBody>
          <a:bodyPr/>
          <a:lstStyle/>
          <a:p>
            <a:r>
              <a:rPr lang="zh-CN" altLang="en-US" dirty="0"/>
              <a:t>外侧膝状核（外膝核，</a:t>
            </a:r>
            <a:r>
              <a:rPr lang="en-US" altLang="zh-CN" dirty="0"/>
              <a:t> lateral geniculate nucleus</a:t>
            </a:r>
            <a:r>
              <a:rPr lang="zh-CN" altLang="en-US" dirty="0"/>
              <a:t>，</a:t>
            </a:r>
            <a:r>
              <a:rPr lang="en-US" altLang="zh-CN" dirty="0"/>
              <a:t>LGN</a:t>
            </a:r>
            <a:r>
              <a:rPr lang="zh-CN" altLang="en-US" dirty="0"/>
              <a:t>）</a:t>
            </a:r>
            <a:endParaRPr lang="en-US" altLang="zh-CN" dirty="0"/>
          </a:p>
          <a:p>
            <a:pPr lvl="1"/>
            <a:r>
              <a:rPr lang="zh-CN" altLang="en-US" dirty="0"/>
              <a:t>位于丘脑（除嗅觉外，其他感觉讯息都经丘脑，传送到大脑皮质）</a:t>
            </a:r>
            <a:endParaRPr lang="en-US" altLang="zh-CN" dirty="0"/>
          </a:p>
          <a:p>
            <a:pPr lvl="1"/>
            <a:r>
              <a:rPr lang="zh-CN" altLang="en-US" dirty="0"/>
              <a:t>视网膜神经节细胞与外膝核神经元形成突触，而</a:t>
            </a:r>
            <a:r>
              <a:rPr lang="en-US" altLang="zh-CN" dirty="0"/>
              <a:t>LGN</a:t>
            </a:r>
            <a:r>
              <a:rPr lang="zh-CN" altLang="en-US" dirty="0"/>
              <a:t>神经元将轴突投射视皮质</a:t>
            </a:r>
            <a:endParaRPr lang="en-US" altLang="zh-CN" dirty="0"/>
          </a:p>
          <a:p>
            <a:pPr lvl="1"/>
            <a:r>
              <a:rPr lang="zh-CN" altLang="en-US" dirty="0"/>
              <a:t>主要接受少量视网膜神经节细胞的输入（连接到</a:t>
            </a:r>
            <a:r>
              <a:rPr lang="en-US" altLang="zh-CN" dirty="0"/>
              <a:t>LGN</a:t>
            </a:r>
            <a:r>
              <a:rPr lang="zh-CN" altLang="en-US" dirty="0"/>
              <a:t>的突触中，仅有</a:t>
            </a:r>
            <a:r>
              <a:rPr lang="en-US" altLang="zh-CN" dirty="0"/>
              <a:t>10%</a:t>
            </a:r>
            <a:r>
              <a:rPr lang="zh-CN" altLang="en-US" dirty="0"/>
              <a:t>来自</a:t>
            </a:r>
            <a:r>
              <a:rPr lang="en-US" altLang="zh-CN" dirty="0"/>
              <a:t>RGC</a:t>
            </a:r>
            <a:r>
              <a:rPr lang="zh-CN" altLang="en-US" dirty="0"/>
              <a:t>），忠实地传递给下一级的视皮层神经元，视觉信息的中转站，对其加工并不复杂</a:t>
            </a:r>
            <a:endParaRPr lang="en-US" altLang="zh-CN" dirty="0"/>
          </a:p>
          <a:p>
            <a:pPr lvl="1"/>
            <a:r>
              <a:rPr lang="zh-CN" altLang="en-US" dirty="0"/>
              <a:t>具有与</a:t>
            </a:r>
            <a:r>
              <a:rPr lang="en-US" altLang="zh-CN" dirty="0"/>
              <a:t>RGC</a:t>
            </a:r>
            <a:r>
              <a:rPr lang="zh-CN" altLang="en-US" dirty="0"/>
              <a:t>相似的感受野，分为</a:t>
            </a:r>
            <a:r>
              <a:rPr lang="en-US" altLang="zh-CN" dirty="0"/>
              <a:t>6</a:t>
            </a:r>
            <a:r>
              <a:rPr lang="zh-CN" altLang="en-US" dirty="0"/>
              <a:t>层（以猴为例）</a:t>
            </a:r>
            <a:endParaRPr lang="en-US" altLang="zh-CN" dirty="0"/>
          </a:p>
          <a:p>
            <a:pPr lvl="2"/>
            <a:r>
              <a:rPr lang="zh-CN" altLang="en-US" dirty="0"/>
              <a:t>大细胞（</a:t>
            </a:r>
            <a:r>
              <a:rPr lang="en-US" altLang="zh-CN" dirty="0"/>
              <a:t>M</a:t>
            </a:r>
            <a:r>
              <a:rPr lang="zh-CN" altLang="en-US" dirty="0"/>
              <a:t>）层（</a:t>
            </a:r>
            <a:r>
              <a:rPr lang="en-US" altLang="zh-CN" dirty="0"/>
              <a:t>1</a:t>
            </a:r>
            <a:r>
              <a:rPr lang="zh-CN" altLang="en-US" dirty="0"/>
              <a:t>、</a:t>
            </a:r>
            <a:r>
              <a:rPr lang="en-US" altLang="zh-CN" dirty="0"/>
              <a:t>2</a:t>
            </a:r>
            <a:r>
              <a:rPr lang="zh-CN" altLang="en-US" dirty="0"/>
              <a:t>层），小细胞（</a:t>
            </a:r>
            <a:r>
              <a:rPr lang="en-US" altLang="zh-CN" dirty="0"/>
              <a:t>P</a:t>
            </a:r>
            <a:r>
              <a:rPr lang="zh-CN" altLang="en-US" dirty="0"/>
              <a:t>）层（</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层）</a:t>
            </a:r>
            <a:endParaRPr lang="en-US" altLang="zh-CN" dirty="0"/>
          </a:p>
          <a:p>
            <a:pPr lvl="2"/>
            <a:r>
              <a:rPr lang="en-US" altLang="zh-CN" dirty="0"/>
              <a:t>P</a:t>
            </a:r>
            <a:r>
              <a:rPr lang="zh-CN" altLang="en-US" dirty="0"/>
              <a:t>细胞层（对位置、颜色敏感）和</a:t>
            </a:r>
            <a:r>
              <a:rPr lang="en-US" altLang="zh-CN" dirty="0"/>
              <a:t>M</a:t>
            </a:r>
            <a:r>
              <a:rPr lang="zh-CN" altLang="en-US" dirty="0"/>
              <a:t>细胞层（对运动、反差、深度敏感）之间被</a:t>
            </a:r>
            <a:r>
              <a:rPr lang="en-US" altLang="zh-CN" dirty="0"/>
              <a:t>K</a:t>
            </a:r>
            <a:r>
              <a:rPr lang="zh-CN" altLang="en-US" dirty="0"/>
              <a:t>细胞层（对短波长敏感）分开</a:t>
            </a:r>
            <a:endParaRPr lang="en-US" altLang="zh-CN" dirty="0"/>
          </a:p>
          <a:p>
            <a:pPr lvl="2"/>
            <a:r>
              <a:rPr lang="zh-CN" altLang="en-US" dirty="0"/>
              <a:t>每一层只接受一只眼的信号，</a:t>
            </a:r>
            <a:r>
              <a:rPr lang="en-US" altLang="zh-CN" dirty="0"/>
              <a:t>1</a:t>
            </a:r>
            <a:r>
              <a:rPr lang="zh-CN" altLang="en-US" dirty="0"/>
              <a:t>、</a:t>
            </a:r>
            <a:r>
              <a:rPr lang="en-US" altLang="zh-CN" dirty="0"/>
              <a:t>4</a:t>
            </a:r>
            <a:r>
              <a:rPr lang="zh-CN" altLang="en-US" dirty="0"/>
              <a:t>、</a:t>
            </a:r>
            <a:r>
              <a:rPr lang="en-US" altLang="zh-CN" dirty="0"/>
              <a:t>6</a:t>
            </a:r>
            <a:r>
              <a:rPr lang="zh-CN" altLang="en-US" dirty="0"/>
              <a:t>接收对侧视网膜的输入投射，</a:t>
            </a:r>
            <a:r>
              <a:rPr lang="en-US" altLang="zh-CN" dirty="0"/>
              <a:t>2</a:t>
            </a:r>
            <a:r>
              <a:rPr lang="zh-CN" altLang="en-US" dirty="0"/>
              <a:t>、</a:t>
            </a:r>
            <a:r>
              <a:rPr lang="en-US" altLang="zh-CN" dirty="0"/>
              <a:t>3</a:t>
            </a:r>
            <a:r>
              <a:rPr lang="zh-CN" altLang="en-US" dirty="0"/>
              <a:t>、</a:t>
            </a:r>
            <a:r>
              <a:rPr lang="en-US" altLang="zh-CN" dirty="0"/>
              <a:t>5</a:t>
            </a:r>
            <a:r>
              <a:rPr lang="zh-CN" altLang="en-US" dirty="0"/>
              <a:t>层接收同侧视网膜的输入投射</a:t>
            </a:r>
          </a:p>
        </p:txBody>
      </p:sp>
      <p:pic>
        <p:nvPicPr>
          <p:cNvPr id="8" name="图片 7">
            <a:extLst>
              <a:ext uri="{FF2B5EF4-FFF2-40B4-BE49-F238E27FC236}">
                <a16:creationId xmlns:a16="http://schemas.microsoft.com/office/drawing/2014/main" id="{04ACD2D1-3833-4097-AEF0-EDADA4D2A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712" y="1903975"/>
            <a:ext cx="3303678" cy="4534925"/>
          </a:xfrm>
          <a:prstGeom prst="rect">
            <a:avLst/>
          </a:prstGeom>
        </p:spPr>
      </p:pic>
      <p:pic>
        <p:nvPicPr>
          <p:cNvPr id="9" name="图片 8">
            <a:extLst>
              <a:ext uri="{FF2B5EF4-FFF2-40B4-BE49-F238E27FC236}">
                <a16:creationId xmlns:a16="http://schemas.microsoft.com/office/drawing/2014/main" id="{78280CA9-6D8A-4636-B80E-FCFBD19361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49334" y="-556610"/>
            <a:ext cx="1916432" cy="3029653"/>
          </a:xfrm>
          <a:prstGeom prst="rect">
            <a:avLst/>
          </a:prstGeom>
        </p:spPr>
      </p:pic>
    </p:spTree>
    <p:extLst>
      <p:ext uri="{BB962C8B-B14F-4D97-AF65-F5344CB8AC3E}">
        <p14:creationId xmlns:p14="http://schemas.microsoft.com/office/powerpoint/2010/main" val="1404959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723A62-7378-154E-ACB0-2A19E3A58A46}"/>
              </a:ext>
            </a:extLst>
          </p:cNvPr>
          <p:cNvSpPr>
            <a:spLocks noGrp="1"/>
          </p:cNvSpPr>
          <p:nvPr>
            <p:ph type="sldNum" sz="quarter" idx="10"/>
          </p:nvPr>
        </p:nvSpPr>
        <p:spPr/>
        <p:txBody>
          <a:bodyPr/>
          <a:lstStyle/>
          <a:p>
            <a:fld id="{6C53781C-E1F6-4315-A39D-61273F2E0596}" type="slidenum">
              <a:rPr lang="zh-CN" altLang="en-US" smtClean="0"/>
              <a:pPr/>
              <a:t>51</a:t>
            </a:fld>
            <a:endParaRPr lang="zh-CN" altLang="en-US" dirty="0"/>
          </a:p>
        </p:txBody>
      </p:sp>
      <p:sp>
        <p:nvSpPr>
          <p:cNvPr id="3" name="Text Placeholder 2">
            <a:extLst>
              <a:ext uri="{FF2B5EF4-FFF2-40B4-BE49-F238E27FC236}">
                <a16:creationId xmlns:a16="http://schemas.microsoft.com/office/drawing/2014/main" id="{996F1110-A23B-B547-8DAA-71B60303B3B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C494AEF-58A1-8044-BF7A-803750EF0F96}"/>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B736CB3-9B08-2D4A-9821-8B386F17029E}"/>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50C74957-832C-E04D-ACCC-48DDD2E40645}"/>
              </a:ext>
            </a:extLst>
          </p:cNvPr>
          <p:cNvSpPr>
            <a:spLocks noGrp="1"/>
          </p:cNvSpPr>
          <p:nvPr>
            <p:ph type="body" sz="quarter" idx="14"/>
          </p:nvPr>
        </p:nvSpPr>
        <p:spPr/>
        <p:txBody>
          <a:bodyPr/>
          <a:lstStyle/>
          <a:p>
            <a:endParaRPr lang="en-US"/>
          </a:p>
        </p:txBody>
      </p:sp>
      <p:pic>
        <p:nvPicPr>
          <p:cNvPr id="7" name="introduction-to-the-brain-physiology-biology-fuseschool" descr="introduction-to-the-brain-physiology-biology-fuseschool">
            <a:hlinkClick r:id="" action="ppaction://media"/>
            <a:extLst>
              <a:ext uri="{FF2B5EF4-FFF2-40B4-BE49-F238E27FC236}">
                <a16:creationId xmlns:a16="http://schemas.microsoft.com/office/drawing/2014/main" id="{DBDFA8A6-7B1D-2646-BD45-01EA512031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3174"/>
            <a:ext cx="12195876" cy="6854825"/>
          </a:xfrm>
          <a:prstGeom prst="rect">
            <a:avLst/>
          </a:prstGeom>
        </p:spPr>
      </p:pic>
    </p:spTree>
    <p:extLst>
      <p:ext uri="{BB962C8B-B14F-4D97-AF65-F5344CB8AC3E}">
        <p14:creationId xmlns:p14="http://schemas.microsoft.com/office/powerpoint/2010/main" val="56980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F2F951-76A9-4E45-AB82-368E39F50A68}"/>
              </a:ext>
            </a:extLst>
          </p:cNvPr>
          <p:cNvSpPr>
            <a:spLocks noGrp="1"/>
          </p:cNvSpPr>
          <p:nvPr>
            <p:ph type="sldNum" sz="quarter" idx="10"/>
          </p:nvPr>
        </p:nvSpPr>
        <p:spPr/>
        <p:txBody>
          <a:bodyPr/>
          <a:lstStyle/>
          <a:p>
            <a:fld id="{6C53781C-E1F6-4315-A39D-61273F2E0596}" type="slidenum">
              <a:rPr lang="zh-CN" altLang="en-US" smtClean="0"/>
              <a:pPr/>
              <a:t>52</a:t>
            </a:fld>
            <a:endParaRPr lang="zh-CN" altLang="en-US" dirty="0"/>
          </a:p>
        </p:txBody>
      </p:sp>
      <p:sp>
        <p:nvSpPr>
          <p:cNvPr id="3" name="文本占位符 2">
            <a:extLst>
              <a:ext uri="{FF2B5EF4-FFF2-40B4-BE49-F238E27FC236}">
                <a16:creationId xmlns:a16="http://schemas.microsoft.com/office/drawing/2014/main" id="{248592E4-4C84-4C3E-9EC7-CD35BD5CDA62}"/>
              </a:ext>
            </a:extLst>
          </p:cNvPr>
          <p:cNvSpPr>
            <a:spLocks noGrp="1"/>
          </p:cNvSpPr>
          <p:nvPr>
            <p:ph type="body" sz="quarter" idx="11"/>
          </p:nvPr>
        </p:nvSpPr>
        <p:spPr>
          <a:xfrm>
            <a:off x="1075351" y="43657"/>
            <a:ext cx="8365375" cy="598488"/>
          </a:xfrm>
        </p:spPr>
        <p:txBody>
          <a:bodyPr/>
          <a:lstStyle/>
          <a:p>
            <a:r>
              <a:rPr lang="zh-CN" altLang="en-US" dirty="0"/>
              <a:t>视觉皮层（</a:t>
            </a:r>
            <a:r>
              <a:rPr lang="en-US" altLang="zh-CN" dirty="0"/>
              <a:t>Visual Cortex</a:t>
            </a:r>
            <a:r>
              <a:rPr lang="zh-CN" altLang="en-US" dirty="0"/>
              <a:t>）：中央处理器</a:t>
            </a:r>
          </a:p>
        </p:txBody>
      </p:sp>
      <p:sp>
        <p:nvSpPr>
          <p:cNvPr id="4" name="文本占位符 3">
            <a:extLst>
              <a:ext uri="{FF2B5EF4-FFF2-40B4-BE49-F238E27FC236}">
                <a16:creationId xmlns:a16="http://schemas.microsoft.com/office/drawing/2014/main" id="{DB3CDADD-8429-460D-AE75-BDB2AE58B0B1}"/>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6E6FA67A-AD53-49B6-8909-FB0CEB7FBA04}"/>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34B278A8-EA8D-45D5-9DD6-58DC06D1018D}"/>
              </a:ext>
            </a:extLst>
          </p:cNvPr>
          <p:cNvSpPr>
            <a:spLocks noGrp="1"/>
          </p:cNvSpPr>
          <p:nvPr>
            <p:ph type="body" sz="quarter" idx="14"/>
          </p:nvPr>
        </p:nvSpPr>
        <p:spPr>
          <a:xfrm>
            <a:off x="319056" y="766710"/>
            <a:ext cx="7549597" cy="4765791"/>
          </a:xfrm>
        </p:spPr>
        <p:txBody>
          <a:bodyPr/>
          <a:lstStyle/>
          <a:p>
            <a:r>
              <a:rPr lang="zh-CN" altLang="en-US" dirty="0"/>
              <a:t>大脑皮层中主要负责处理视觉讯息的部分，位于大脑后部的枕叶</a:t>
            </a:r>
            <a:endParaRPr lang="en-US" altLang="zh-CN" dirty="0"/>
          </a:p>
          <a:p>
            <a:pPr lvl="1"/>
            <a:r>
              <a:rPr lang="zh-CN" altLang="en-US" dirty="0"/>
              <a:t>初级视皮层：纹状皮层（</a:t>
            </a:r>
            <a:r>
              <a:rPr lang="en-US" altLang="zh-CN" dirty="0"/>
              <a:t>Striate cortex</a:t>
            </a:r>
            <a:r>
              <a:rPr lang="zh-CN" altLang="en-US" dirty="0"/>
              <a:t>）或视觉第一区域，即</a:t>
            </a:r>
            <a:r>
              <a:rPr lang="en-US" altLang="zh-CN" dirty="0"/>
              <a:t>V1</a:t>
            </a:r>
            <a:r>
              <a:rPr lang="zh-CN" altLang="en-US" dirty="0"/>
              <a:t>区或</a:t>
            </a:r>
            <a:r>
              <a:rPr lang="en-US" altLang="zh-CN" dirty="0"/>
              <a:t>17</a:t>
            </a:r>
            <a:r>
              <a:rPr lang="zh-CN" altLang="en-US" dirty="0"/>
              <a:t>区</a:t>
            </a:r>
            <a:endParaRPr lang="en-US" altLang="zh-CN" dirty="0"/>
          </a:p>
          <a:p>
            <a:pPr lvl="1"/>
            <a:r>
              <a:rPr lang="zh-CN" altLang="en-US" dirty="0"/>
              <a:t>纹外皮层（</a:t>
            </a:r>
            <a:r>
              <a:rPr lang="en-US" altLang="zh-CN" dirty="0" err="1"/>
              <a:t>Extrastriate</a:t>
            </a:r>
            <a:r>
              <a:rPr lang="en-US" altLang="zh-CN" dirty="0"/>
              <a:t> cortex</a:t>
            </a:r>
            <a:r>
              <a:rPr lang="zh-CN" altLang="en-US" dirty="0"/>
              <a:t>），例如视觉第二、第三、第四、第五区域</a:t>
            </a:r>
            <a:endParaRPr lang="en-US" altLang="zh-CN" dirty="0"/>
          </a:p>
          <a:p>
            <a:pPr lvl="1"/>
            <a:r>
              <a:rPr lang="zh-CN" altLang="en-US" dirty="0"/>
              <a:t>左右两个大脑半球各有一部分视觉皮层，左半球的视觉皮层从右视野接受讯息，而右半球的视觉皮层从左视野接受讯息</a:t>
            </a:r>
            <a:endParaRPr lang="en-US" altLang="zh-CN" dirty="0"/>
          </a:p>
          <a:p>
            <a:pPr lvl="1"/>
            <a:r>
              <a:rPr lang="zh-CN" altLang="en-US" dirty="0"/>
              <a:t>“双流假说”</a:t>
            </a:r>
            <a:endParaRPr lang="en-US" altLang="zh-CN" dirty="0"/>
          </a:p>
          <a:p>
            <a:pPr lvl="2"/>
            <a:r>
              <a:rPr lang="zh-CN" altLang="en-US" dirty="0"/>
              <a:t>背侧流：</a:t>
            </a:r>
            <a:r>
              <a:rPr lang="en-US" altLang="zh-CN" dirty="0"/>
              <a:t>V1</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V2</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V5</a:t>
            </a:r>
            <a:r>
              <a:rPr lang="zh-CN" altLang="en-US" dirty="0">
                <a:sym typeface="Wingdings" panose="05000000000000000000" pitchFamily="2" charset="2"/>
              </a:rPr>
              <a:t>，“空间通路”（</a:t>
            </a:r>
            <a:r>
              <a:rPr lang="en-US" altLang="zh-CN" dirty="0">
                <a:sym typeface="Wingdings" panose="05000000000000000000" pitchFamily="2" charset="2"/>
              </a:rPr>
              <a:t>Where/How pathway</a:t>
            </a:r>
          </a:p>
          <a:p>
            <a:pPr marL="914400" lvl="2" indent="0">
              <a:buNone/>
            </a:pPr>
            <a:r>
              <a:rPr lang="en-US" altLang="zh-CN" dirty="0">
                <a:sym typeface="Wingdings" panose="05000000000000000000" pitchFamily="2" charset="2"/>
              </a:rPr>
              <a:t>    </a:t>
            </a:r>
            <a:r>
              <a:rPr lang="zh-CN" altLang="en-US" dirty="0">
                <a:sym typeface="Wingdings" panose="05000000000000000000" pitchFamily="2" charset="2"/>
              </a:rPr>
              <a:t>参与处理物体的空间位置讯息和相关运动控制</a:t>
            </a:r>
            <a:endParaRPr lang="en-US" altLang="zh-CN" dirty="0">
              <a:sym typeface="Wingdings" panose="05000000000000000000" pitchFamily="2" charset="2"/>
            </a:endParaRPr>
          </a:p>
          <a:p>
            <a:pPr lvl="2"/>
            <a:r>
              <a:rPr lang="zh-CN" altLang="en-US" dirty="0">
                <a:sym typeface="Wingdings" panose="05000000000000000000" pitchFamily="2" charset="2"/>
              </a:rPr>
              <a:t>腹侧流：</a:t>
            </a:r>
            <a:r>
              <a:rPr lang="en-US" altLang="zh-CN" dirty="0">
                <a:sym typeface="Wingdings" panose="05000000000000000000" pitchFamily="2" charset="2"/>
              </a:rPr>
              <a:t>V1 V2  V4</a:t>
            </a:r>
            <a:r>
              <a:rPr lang="zh-CN" altLang="en-US" dirty="0">
                <a:sym typeface="Wingdings" panose="05000000000000000000" pitchFamily="2" charset="2"/>
              </a:rPr>
              <a:t>，“内容通路”（</a:t>
            </a:r>
            <a:r>
              <a:rPr lang="en-US" altLang="zh-CN" dirty="0">
                <a:sym typeface="Wingdings" panose="05000000000000000000" pitchFamily="2" charset="2"/>
              </a:rPr>
              <a:t>Who/What</a:t>
            </a:r>
            <a:r>
              <a:rPr lang="zh-CN" altLang="en-US" dirty="0">
                <a:sym typeface="Wingdings" panose="05000000000000000000" pitchFamily="2" charset="2"/>
              </a:rPr>
              <a:t> </a:t>
            </a:r>
            <a:r>
              <a:rPr lang="en-US" altLang="zh-CN" dirty="0">
                <a:sym typeface="Wingdings" panose="05000000000000000000" pitchFamily="2" charset="2"/>
              </a:rPr>
              <a:t>pathway</a:t>
            </a:r>
            <a:r>
              <a:rPr lang="zh-CN" altLang="en-US" dirty="0">
                <a:sym typeface="Wingdings" panose="05000000000000000000" pitchFamily="2" charset="2"/>
              </a:rPr>
              <a:t>）</a:t>
            </a:r>
            <a:endParaRPr lang="en-US" altLang="zh-CN" dirty="0">
              <a:sym typeface="Wingdings" panose="05000000000000000000" pitchFamily="2" charset="2"/>
            </a:endParaRPr>
          </a:p>
          <a:p>
            <a:pPr marL="914400" lvl="2" indent="0">
              <a:buNone/>
            </a:pPr>
            <a:r>
              <a:rPr lang="zh-CN" altLang="en-US" dirty="0">
                <a:sym typeface="Wingdings" panose="05000000000000000000" pitchFamily="2" charset="2"/>
              </a:rPr>
              <a:t>   参与物体识别，如人脸识别</a:t>
            </a:r>
            <a:endParaRPr lang="en-US" altLang="zh-CN" dirty="0">
              <a:sym typeface="Wingdings" panose="05000000000000000000" pitchFamily="2" charset="2"/>
            </a:endParaRPr>
          </a:p>
        </p:txBody>
      </p:sp>
      <p:pic>
        <p:nvPicPr>
          <p:cNvPr id="1026" name="Picture 2" descr="Ventral-dorsal streams.svg">
            <a:extLst>
              <a:ext uri="{FF2B5EF4-FFF2-40B4-BE49-F238E27FC236}">
                <a16:creationId xmlns:a16="http://schemas.microsoft.com/office/drawing/2014/main" id="{6116E7E7-3EE1-4D40-B1DA-4CCF55696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9827" y="3273758"/>
            <a:ext cx="3191357" cy="227224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5E17F9EC-34A9-4F37-9E8A-87A1F8418C93}"/>
              </a:ext>
            </a:extLst>
          </p:cNvPr>
          <p:cNvSpPr/>
          <p:nvPr/>
        </p:nvSpPr>
        <p:spPr>
          <a:xfrm>
            <a:off x="8482428" y="5661220"/>
            <a:ext cx="2886157" cy="369332"/>
          </a:xfrm>
          <a:prstGeom prst="rect">
            <a:avLst/>
          </a:prstGeom>
        </p:spPr>
        <p:txBody>
          <a:bodyPr wrap="square">
            <a:spAutoFit/>
          </a:bodyPr>
          <a:lstStyle/>
          <a:p>
            <a:r>
              <a:rPr lang="en-US" altLang="zh-CN" dirty="0"/>
              <a:t>[Image source : Wikipedia]</a:t>
            </a:r>
            <a:endParaRPr lang="zh-CN" altLang="en-US" dirty="0"/>
          </a:p>
        </p:txBody>
      </p:sp>
      <p:pic>
        <p:nvPicPr>
          <p:cNvPr id="11" name="图片 10">
            <a:extLst>
              <a:ext uri="{FF2B5EF4-FFF2-40B4-BE49-F238E27FC236}">
                <a16:creationId xmlns:a16="http://schemas.microsoft.com/office/drawing/2014/main" id="{94D76B55-9D5D-48BA-B777-F4B1931D0B4F}"/>
              </a:ext>
            </a:extLst>
          </p:cNvPr>
          <p:cNvPicPr>
            <a:picLocks noChangeAspect="1"/>
          </p:cNvPicPr>
          <p:nvPr/>
        </p:nvPicPr>
        <p:blipFill rotWithShape="1">
          <a:blip r:embed="rId4">
            <a:extLst>
              <a:ext uri="{28A0092B-C50C-407E-A947-70E740481C1C}">
                <a14:useLocalDpi xmlns:a14="http://schemas.microsoft.com/office/drawing/2010/main" val="0"/>
              </a:ext>
            </a:extLst>
          </a:blip>
          <a:srcRect t="43873" r="6628"/>
          <a:stretch/>
        </p:blipFill>
        <p:spPr>
          <a:xfrm>
            <a:off x="9790545" y="1121039"/>
            <a:ext cx="2318036" cy="1890975"/>
          </a:xfrm>
          <a:prstGeom prst="rect">
            <a:avLst/>
          </a:prstGeom>
        </p:spPr>
      </p:pic>
      <p:pic>
        <p:nvPicPr>
          <p:cNvPr id="12" name="图片 11">
            <a:extLst>
              <a:ext uri="{FF2B5EF4-FFF2-40B4-BE49-F238E27FC236}">
                <a16:creationId xmlns:a16="http://schemas.microsoft.com/office/drawing/2014/main" id="{7FBEF806-5577-4270-83DE-F907EA51F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4919" y="1079540"/>
            <a:ext cx="1985626" cy="1973975"/>
          </a:xfrm>
          <a:prstGeom prst="rect">
            <a:avLst/>
          </a:prstGeom>
        </p:spPr>
      </p:pic>
      <p:cxnSp>
        <p:nvCxnSpPr>
          <p:cNvPr id="14" name="直接箭头连接符 13">
            <a:extLst>
              <a:ext uri="{FF2B5EF4-FFF2-40B4-BE49-F238E27FC236}">
                <a16:creationId xmlns:a16="http://schemas.microsoft.com/office/drawing/2014/main" id="{A6BDB742-E04B-4FA9-9413-050BD5A08EA7}"/>
              </a:ext>
            </a:extLst>
          </p:cNvPr>
          <p:cNvCxnSpPr>
            <a:cxnSpLocks/>
          </p:cNvCxnSpPr>
          <p:nvPr/>
        </p:nvCxnSpPr>
        <p:spPr>
          <a:xfrm>
            <a:off x="9440726" y="2122372"/>
            <a:ext cx="2148091" cy="3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659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7358A9-1B0C-4E45-8CD0-52F3E04246C8}"/>
              </a:ext>
            </a:extLst>
          </p:cNvPr>
          <p:cNvSpPr>
            <a:spLocks noGrp="1"/>
          </p:cNvSpPr>
          <p:nvPr>
            <p:ph type="sldNum" sz="quarter" idx="10"/>
          </p:nvPr>
        </p:nvSpPr>
        <p:spPr/>
        <p:txBody>
          <a:bodyPr/>
          <a:lstStyle/>
          <a:p>
            <a:fld id="{6C53781C-E1F6-4315-A39D-61273F2E0596}" type="slidenum">
              <a:rPr lang="zh-CN" altLang="en-US" smtClean="0"/>
              <a:pPr/>
              <a:t>53</a:t>
            </a:fld>
            <a:endParaRPr lang="zh-CN" altLang="en-US" dirty="0"/>
          </a:p>
        </p:txBody>
      </p:sp>
      <p:sp>
        <p:nvSpPr>
          <p:cNvPr id="3" name="文本占位符 2">
            <a:extLst>
              <a:ext uri="{FF2B5EF4-FFF2-40B4-BE49-F238E27FC236}">
                <a16:creationId xmlns:a16="http://schemas.microsoft.com/office/drawing/2014/main" id="{0AB3DA4E-AF37-405D-B1A8-FF316ACE5F95}"/>
              </a:ext>
            </a:extLst>
          </p:cNvPr>
          <p:cNvSpPr>
            <a:spLocks noGrp="1"/>
          </p:cNvSpPr>
          <p:nvPr>
            <p:ph type="body" sz="quarter" idx="11"/>
          </p:nvPr>
        </p:nvSpPr>
        <p:spPr/>
        <p:txBody>
          <a:bodyPr/>
          <a:lstStyle/>
          <a:p>
            <a:r>
              <a:rPr lang="zh-CN" altLang="en-US" dirty="0"/>
              <a:t>初级视觉皮层的细胞构筑</a:t>
            </a:r>
          </a:p>
        </p:txBody>
      </p:sp>
      <p:sp>
        <p:nvSpPr>
          <p:cNvPr id="4" name="文本占位符 3">
            <a:extLst>
              <a:ext uri="{FF2B5EF4-FFF2-40B4-BE49-F238E27FC236}">
                <a16:creationId xmlns:a16="http://schemas.microsoft.com/office/drawing/2014/main" id="{D07F226A-85CE-45E7-AC9C-74221D54146A}"/>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0EC15103-3CE9-4264-9386-17CC6529FABA}"/>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745081A8-2510-4370-8C8B-2C6ACDFC25EB}"/>
              </a:ext>
            </a:extLst>
          </p:cNvPr>
          <p:cNvSpPr>
            <a:spLocks noGrp="1"/>
          </p:cNvSpPr>
          <p:nvPr>
            <p:ph type="body" sz="quarter" idx="14"/>
          </p:nvPr>
        </p:nvSpPr>
        <p:spPr>
          <a:xfrm>
            <a:off x="319056" y="766710"/>
            <a:ext cx="11872944" cy="4765791"/>
          </a:xfrm>
        </p:spPr>
        <p:txBody>
          <a:bodyPr/>
          <a:lstStyle/>
          <a:p>
            <a:r>
              <a:rPr lang="en-US" altLang="zh-CN" dirty="0"/>
              <a:t>V1</a:t>
            </a:r>
            <a:r>
              <a:rPr lang="zh-CN" altLang="en-US" dirty="0"/>
              <a:t>区灰质中的神经细胞明显分为</a:t>
            </a:r>
            <a:r>
              <a:rPr lang="en-US" altLang="zh-CN" dirty="0"/>
              <a:t>6</a:t>
            </a:r>
            <a:r>
              <a:rPr lang="zh-CN" altLang="en-US" dirty="0"/>
              <a:t>层</a:t>
            </a:r>
          </a:p>
          <a:p>
            <a:r>
              <a:rPr lang="zh-CN" altLang="en-US" dirty="0"/>
              <a:t>星形细胞和锥体细胞（其他：双花束细胞、枝形吊灯细胞、篮状细胞、新月细胞，以及神经胶质细胞）</a:t>
            </a:r>
          </a:p>
        </p:txBody>
      </p:sp>
      <p:pic>
        <p:nvPicPr>
          <p:cNvPr id="9" name="图片 8">
            <a:extLst>
              <a:ext uri="{FF2B5EF4-FFF2-40B4-BE49-F238E27FC236}">
                <a16:creationId xmlns:a16="http://schemas.microsoft.com/office/drawing/2014/main" id="{DB0F1368-6E72-4AF9-868A-2FC507BE9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405543" y="1866204"/>
            <a:ext cx="9389225" cy="4538598"/>
          </a:xfrm>
          <a:prstGeom prst="rect">
            <a:avLst/>
          </a:prstGeom>
        </p:spPr>
      </p:pic>
    </p:spTree>
    <p:extLst>
      <p:ext uri="{BB962C8B-B14F-4D97-AF65-F5344CB8AC3E}">
        <p14:creationId xmlns:p14="http://schemas.microsoft.com/office/powerpoint/2010/main" val="3041905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66ED00-3DF5-4C79-A300-68D6982AECBF}"/>
              </a:ext>
            </a:extLst>
          </p:cNvPr>
          <p:cNvSpPr>
            <a:spLocks noGrp="1"/>
          </p:cNvSpPr>
          <p:nvPr>
            <p:ph type="sldNum" sz="quarter" idx="10"/>
          </p:nvPr>
        </p:nvSpPr>
        <p:spPr/>
        <p:txBody>
          <a:bodyPr/>
          <a:lstStyle/>
          <a:p>
            <a:fld id="{6C53781C-E1F6-4315-A39D-61273F2E0596}" type="slidenum">
              <a:rPr lang="zh-CN" altLang="en-US" smtClean="0"/>
              <a:pPr/>
              <a:t>54</a:t>
            </a:fld>
            <a:endParaRPr lang="zh-CN" altLang="en-US" dirty="0"/>
          </a:p>
        </p:txBody>
      </p:sp>
      <p:sp>
        <p:nvSpPr>
          <p:cNvPr id="3" name="文本占位符 2">
            <a:extLst>
              <a:ext uri="{FF2B5EF4-FFF2-40B4-BE49-F238E27FC236}">
                <a16:creationId xmlns:a16="http://schemas.microsoft.com/office/drawing/2014/main" id="{E676F4F6-E199-456E-B9C9-B0C489AF6486}"/>
              </a:ext>
            </a:extLst>
          </p:cNvPr>
          <p:cNvSpPr>
            <a:spLocks noGrp="1"/>
          </p:cNvSpPr>
          <p:nvPr>
            <p:ph type="body" sz="quarter" idx="11"/>
          </p:nvPr>
        </p:nvSpPr>
        <p:spPr>
          <a:xfrm>
            <a:off x="1075351" y="43657"/>
            <a:ext cx="8419971" cy="598488"/>
          </a:xfrm>
        </p:spPr>
        <p:txBody>
          <a:bodyPr/>
          <a:lstStyle/>
          <a:p>
            <a:r>
              <a:rPr lang="zh-CN" altLang="en-US" dirty="0"/>
              <a:t>初级视觉皮层（</a:t>
            </a:r>
            <a:r>
              <a:rPr lang="en-US" altLang="zh-CN" dirty="0"/>
              <a:t>V1</a:t>
            </a:r>
            <a:r>
              <a:rPr lang="zh-CN" altLang="en-US" dirty="0"/>
              <a:t>）的输入、输出和分层</a:t>
            </a:r>
          </a:p>
        </p:txBody>
      </p:sp>
      <p:sp>
        <p:nvSpPr>
          <p:cNvPr id="4" name="文本占位符 3">
            <a:extLst>
              <a:ext uri="{FF2B5EF4-FFF2-40B4-BE49-F238E27FC236}">
                <a16:creationId xmlns:a16="http://schemas.microsoft.com/office/drawing/2014/main" id="{B90058A5-2C95-4595-B16B-CF3BB6297B51}"/>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64717C97-E57A-4420-8F90-F011BE2AAFB1}"/>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EEA1732A-7611-497C-AD28-ADDB55CB2D1A}"/>
              </a:ext>
            </a:extLst>
          </p:cNvPr>
          <p:cNvSpPr>
            <a:spLocks noGrp="1"/>
          </p:cNvSpPr>
          <p:nvPr>
            <p:ph type="body" sz="quarter" idx="14"/>
          </p:nvPr>
        </p:nvSpPr>
        <p:spPr>
          <a:xfrm>
            <a:off x="319056" y="766710"/>
            <a:ext cx="5458289" cy="4765791"/>
          </a:xfrm>
        </p:spPr>
        <p:txBody>
          <a:bodyPr/>
          <a:lstStyle/>
          <a:p>
            <a:r>
              <a:rPr lang="zh-CN" altLang="en-US" dirty="0"/>
              <a:t>来自</a:t>
            </a:r>
            <a:r>
              <a:rPr lang="en-US" altLang="zh-CN" dirty="0"/>
              <a:t>LGN</a:t>
            </a:r>
            <a:r>
              <a:rPr lang="zh-CN" altLang="en-US" dirty="0"/>
              <a:t>的输入主要</a:t>
            </a:r>
            <a:r>
              <a:rPr lang="zh-CN" altLang="en-CN" dirty="0"/>
              <a:t>终止于</a:t>
            </a:r>
            <a:r>
              <a:rPr lang="zh-CN" altLang="en-US" dirty="0"/>
              <a:t>第</a:t>
            </a:r>
            <a:r>
              <a:rPr lang="en-US" altLang="zh-CN" dirty="0"/>
              <a:t>4</a:t>
            </a:r>
            <a:r>
              <a:rPr lang="zh-CN" altLang="en-US" dirty="0"/>
              <a:t>层</a:t>
            </a:r>
            <a:endParaRPr lang="en-US" altLang="zh-CN" dirty="0"/>
          </a:p>
          <a:p>
            <a:r>
              <a:rPr lang="zh-CN" altLang="en-US" dirty="0"/>
              <a:t>简单细胞主要位于第</a:t>
            </a:r>
            <a:r>
              <a:rPr lang="en-US" altLang="zh-CN" dirty="0"/>
              <a:t>4</a:t>
            </a:r>
            <a:r>
              <a:rPr lang="zh-CN" altLang="en-US" dirty="0"/>
              <a:t>、</a:t>
            </a:r>
            <a:r>
              <a:rPr lang="en-US" altLang="zh-CN" dirty="0"/>
              <a:t>6</a:t>
            </a:r>
            <a:r>
              <a:rPr lang="zh-CN" altLang="en-US" dirty="0"/>
              <a:t>层</a:t>
            </a:r>
            <a:endParaRPr lang="en-US" altLang="zh-CN" dirty="0"/>
          </a:p>
          <a:p>
            <a:r>
              <a:rPr lang="zh-CN" altLang="en-US" dirty="0"/>
              <a:t>复杂细胞在第</a:t>
            </a:r>
            <a:r>
              <a:rPr lang="en-US" altLang="zh-CN" dirty="0"/>
              <a:t>2</a:t>
            </a:r>
            <a:r>
              <a:rPr lang="zh-CN" altLang="en-US" dirty="0"/>
              <a:t>、</a:t>
            </a:r>
            <a:r>
              <a:rPr lang="en-US" altLang="zh-CN" dirty="0"/>
              <a:t>3</a:t>
            </a:r>
            <a:r>
              <a:rPr lang="zh-CN" altLang="en-US" dirty="0"/>
              <a:t>、</a:t>
            </a:r>
            <a:r>
              <a:rPr lang="en-US" altLang="zh-CN" dirty="0"/>
              <a:t>5</a:t>
            </a:r>
            <a:r>
              <a:rPr lang="zh-CN" altLang="en-US" dirty="0"/>
              <a:t>、</a:t>
            </a:r>
            <a:r>
              <a:rPr lang="en-US" altLang="zh-CN" dirty="0"/>
              <a:t>6</a:t>
            </a:r>
            <a:r>
              <a:rPr lang="zh-CN" altLang="en-US" dirty="0"/>
              <a:t>层</a:t>
            </a:r>
            <a:endParaRPr lang="en-US" altLang="zh-CN" dirty="0"/>
          </a:p>
          <a:p>
            <a:r>
              <a:rPr lang="zh-CN" altLang="en-US" dirty="0"/>
              <a:t>普遍模式：视网膜信号通过</a:t>
            </a:r>
            <a:r>
              <a:rPr lang="en-US" altLang="zh-CN" dirty="0"/>
              <a:t>LGN</a:t>
            </a:r>
            <a:r>
              <a:rPr lang="zh-CN" altLang="en-US" dirty="0"/>
              <a:t>神经元的轴突传递至皮层细胞，并在整个皮层内的神经元间相互传递，然后经贯穿白质的纤维传递至其他脑区</a:t>
            </a:r>
            <a:endParaRPr lang="en-US" altLang="zh-CN" dirty="0"/>
          </a:p>
          <a:p>
            <a:r>
              <a:rPr lang="zh-CN" altLang="en-US" dirty="0"/>
              <a:t>皮层中也存在水平连接（与皮层表面平行），使相邻神经元能彼此通讯</a:t>
            </a:r>
          </a:p>
        </p:txBody>
      </p:sp>
      <p:pic>
        <p:nvPicPr>
          <p:cNvPr id="9" name="图片 8">
            <a:extLst>
              <a:ext uri="{FF2B5EF4-FFF2-40B4-BE49-F238E27FC236}">
                <a16:creationId xmlns:a16="http://schemas.microsoft.com/office/drawing/2014/main" id="{D4140704-7269-4D09-AB8C-42BC2E46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785487" y="1005902"/>
            <a:ext cx="6101713" cy="3903145"/>
          </a:xfrm>
          <a:prstGeom prst="rect">
            <a:avLst/>
          </a:prstGeom>
        </p:spPr>
      </p:pic>
    </p:spTree>
    <p:extLst>
      <p:ext uri="{BB962C8B-B14F-4D97-AF65-F5344CB8AC3E}">
        <p14:creationId xmlns:p14="http://schemas.microsoft.com/office/powerpoint/2010/main" val="1019646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21BE89-012C-4470-99B4-A20A3E62B393}"/>
              </a:ext>
            </a:extLst>
          </p:cNvPr>
          <p:cNvSpPr>
            <a:spLocks noGrp="1"/>
          </p:cNvSpPr>
          <p:nvPr>
            <p:ph type="sldNum" sz="quarter" idx="10"/>
          </p:nvPr>
        </p:nvSpPr>
        <p:spPr/>
        <p:txBody>
          <a:bodyPr/>
          <a:lstStyle/>
          <a:p>
            <a:fld id="{6C53781C-E1F6-4315-A39D-61273F2E0596}" type="slidenum">
              <a:rPr lang="zh-CN" altLang="en-US" smtClean="0"/>
              <a:pPr/>
              <a:t>55</a:t>
            </a:fld>
            <a:endParaRPr lang="zh-CN" altLang="en-US" dirty="0"/>
          </a:p>
        </p:txBody>
      </p:sp>
      <p:sp>
        <p:nvSpPr>
          <p:cNvPr id="3" name="文本占位符 2">
            <a:extLst>
              <a:ext uri="{FF2B5EF4-FFF2-40B4-BE49-F238E27FC236}">
                <a16:creationId xmlns:a16="http://schemas.microsoft.com/office/drawing/2014/main" id="{C8263C7A-B100-4A2E-86E5-7FF0E98AF860}"/>
              </a:ext>
            </a:extLst>
          </p:cNvPr>
          <p:cNvSpPr>
            <a:spLocks noGrp="1"/>
          </p:cNvSpPr>
          <p:nvPr>
            <p:ph type="body" sz="quarter" idx="11"/>
          </p:nvPr>
        </p:nvSpPr>
        <p:spPr/>
        <p:txBody>
          <a:bodyPr/>
          <a:lstStyle/>
          <a:p>
            <a:r>
              <a:rPr lang="zh-CN" altLang="en-US" dirty="0"/>
              <a:t>简单细胞的感受野</a:t>
            </a:r>
          </a:p>
        </p:txBody>
      </p:sp>
      <p:sp>
        <p:nvSpPr>
          <p:cNvPr id="4" name="文本占位符 3">
            <a:extLst>
              <a:ext uri="{FF2B5EF4-FFF2-40B4-BE49-F238E27FC236}">
                <a16:creationId xmlns:a16="http://schemas.microsoft.com/office/drawing/2014/main" id="{9D1CAC9A-A8B8-4008-A3CE-7825CD763A5B}"/>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5C161110-57D9-4BF8-B55B-CB71A0FB265D}"/>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168D161E-148B-4F54-A48B-C7FCCD1881D1}"/>
              </a:ext>
            </a:extLst>
          </p:cNvPr>
          <p:cNvSpPr>
            <a:spLocks noGrp="1"/>
          </p:cNvSpPr>
          <p:nvPr>
            <p:ph type="body" sz="quarter" idx="14"/>
          </p:nvPr>
        </p:nvSpPr>
        <p:spPr/>
        <p:txBody>
          <a:bodyPr/>
          <a:lstStyle/>
          <a:p>
            <a:r>
              <a:rPr lang="zh-CN" altLang="en-US" dirty="0"/>
              <a:t>简单细胞（</a:t>
            </a:r>
            <a:r>
              <a:rPr lang="en-US" altLang="zh-CN" dirty="0"/>
              <a:t>simple cell</a:t>
            </a:r>
            <a:r>
              <a:rPr lang="zh-CN" altLang="en-US" dirty="0"/>
              <a:t>）</a:t>
            </a:r>
            <a:endParaRPr lang="en-US" altLang="zh-CN" dirty="0"/>
          </a:p>
          <a:p>
            <a:pPr lvl="1"/>
            <a:r>
              <a:rPr lang="zh-CN" altLang="en-US" dirty="0"/>
              <a:t>感受线条和轮廓的感受细胞</a:t>
            </a:r>
            <a:endParaRPr lang="en-US" altLang="zh-CN" dirty="0"/>
          </a:p>
          <a:p>
            <a:pPr lvl="1"/>
            <a:r>
              <a:rPr lang="zh-CN" altLang="en-US" dirty="0"/>
              <a:t>与一个皮层细胞相连的若干外膝核神经元的感受野以某种方式排列起来，使得适当朝向的光条通过它们中心是，能强烈地激活所有这些细胞</a:t>
            </a:r>
            <a:endParaRPr lang="en-US" altLang="zh-CN" dirty="0"/>
          </a:p>
          <a:p>
            <a:pPr lvl="1"/>
            <a:r>
              <a:rPr lang="zh-CN" altLang="en-US" dirty="0"/>
              <a:t>感受野共性：</a:t>
            </a:r>
            <a:endParaRPr lang="en-US" altLang="zh-CN" dirty="0"/>
          </a:p>
          <a:p>
            <a:pPr lvl="2"/>
            <a:r>
              <a:rPr lang="zh-CN" altLang="en-CN" dirty="0"/>
              <a:t>对</a:t>
            </a:r>
            <a:r>
              <a:rPr lang="zh-CN" altLang="en-US" dirty="0"/>
              <a:t>不侵占其拮抗区的、有适当朝向的刺激</a:t>
            </a:r>
            <a:endParaRPr lang="en-US" altLang="zh-CN" dirty="0"/>
          </a:p>
          <a:p>
            <a:pPr marL="914400" lvl="2" indent="0">
              <a:buNone/>
            </a:pPr>
            <a:r>
              <a:rPr lang="zh-CN" altLang="en-US" dirty="0"/>
              <a:t>产生最佳反应</a:t>
            </a:r>
            <a:endParaRPr lang="en-US" altLang="zh-CN" dirty="0"/>
          </a:p>
          <a:p>
            <a:pPr lvl="2"/>
            <a:r>
              <a:rPr lang="zh-CN" altLang="en-US" dirty="0"/>
              <a:t>静止的条带或光电能用于确定其“给光”区</a:t>
            </a:r>
            <a:endParaRPr lang="en-US" altLang="zh-CN" dirty="0"/>
          </a:p>
          <a:p>
            <a:pPr marL="914400" lvl="2" indent="0">
              <a:buNone/>
            </a:pPr>
            <a:r>
              <a:rPr lang="zh-CN" altLang="en-US" dirty="0"/>
              <a:t>和“</a:t>
            </a:r>
            <a:r>
              <a:rPr lang="zh-CN" altLang="en-CN" dirty="0"/>
              <a:t>撤光</a:t>
            </a:r>
            <a:r>
              <a:rPr lang="zh-CN" altLang="en-US" dirty="0"/>
              <a:t>”区</a:t>
            </a:r>
            <a:endParaRPr lang="en-US" altLang="zh-CN" dirty="0"/>
          </a:p>
          <a:p>
            <a:pPr lvl="2"/>
            <a:endParaRPr lang="en-US" altLang="zh-CN" dirty="0"/>
          </a:p>
        </p:txBody>
      </p:sp>
      <p:pic>
        <p:nvPicPr>
          <p:cNvPr id="9" name="图片 8">
            <a:extLst>
              <a:ext uri="{FF2B5EF4-FFF2-40B4-BE49-F238E27FC236}">
                <a16:creationId xmlns:a16="http://schemas.microsoft.com/office/drawing/2014/main" id="{75A28DB4-10B9-4AAC-B557-35BBF4721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350193" y="1252807"/>
            <a:ext cx="3343333" cy="5730682"/>
          </a:xfrm>
          <a:prstGeom prst="rect">
            <a:avLst/>
          </a:prstGeom>
        </p:spPr>
      </p:pic>
    </p:spTree>
    <p:extLst>
      <p:ext uri="{BB962C8B-B14F-4D97-AF65-F5344CB8AC3E}">
        <p14:creationId xmlns:p14="http://schemas.microsoft.com/office/powerpoint/2010/main" val="1699063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824FBA-D8E6-47DC-BDB1-21CB18CE219B}"/>
              </a:ext>
            </a:extLst>
          </p:cNvPr>
          <p:cNvSpPr>
            <a:spLocks noGrp="1"/>
          </p:cNvSpPr>
          <p:nvPr>
            <p:ph type="sldNum" sz="quarter" idx="10"/>
          </p:nvPr>
        </p:nvSpPr>
        <p:spPr/>
        <p:txBody>
          <a:bodyPr/>
          <a:lstStyle/>
          <a:p>
            <a:fld id="{6C53781C-E1F6-4315-A39D-61273F2E0596}" type="slidenum">
              <a:rPr lang="zh-CN" altLang="en-US" smtClean="0"/>
              <a:pPr/>
              <a:t>56</a:t>
            </a:fld>
            <a:endParaRPr lang="zh-CN" altLang="en-US" dirty="0"/>
          </a:p>
        </p:txBody>
      </p:sp>
      <p:sp>
        <p:nvSpPr>
          <p:cNvPr id="3" name="文本占位符 2">
            <a:extLst>
              <a:ext uri="{FF2B5EF4-FFF2-40B4-BE49-F238E27FC236}">
                <a16:creationId xmlns:a16="http://schemas.microsoft.com/office/drawing/2014/main" id="{463F09A6-C497-449B-9DEE-1928F0C04FFE}"/>
              </a:ext>
            </a:extLst>
          </p:cNvPr>
          <p:cNvSpPr>
            <a:spLocks noGrp="1"/>
          </p:cNvSpPr>
          <p:nvPr>
            <p:ph type="body" sz="quarter" idx="11"/>
          </p:nvPr>
        </p:nvSpPr>
        <p:spPr/>
        <p:txBody>
          <a:bodyPr/>
          <a:lstStyle/>
          <a:p>
            <a:r>
              <a:rPr lang="zh-CN" altLang="en-US" dirty="0"/>
              <a:t>复杂细胞的感受野</a:t>
            </a:r>
          </a:p>
        </p:txBody>
      </p:sp>
      <p:sp>
        <p:nvSpPr>
          <p:cNvPr id="4" name="文本占位符 3">
            <a:extLst>
              <a:ext uri="{FF2B5EF4-FFF2-40B4-BE49-F238E27FC236}">
                <a16:creationId xmlns:a16="http://schemas.microsoft.com/office/drawing/2014/main" id="{26D2D9E7-25E9-4C93-9D17-F8E4C24AA75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DA11EA39-9463-4AEF-AC8F-A8E1D912F681}"/>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83787EF7-994C-44F9-A241-40DA3CCB7F0A}"/>
              </a:ext>
            </a:extLst>
          </p:cNvPr>
          <p:cNvSpPr>
            <a:spLocks noGrp="1"/>
          </p:cNvSpPr>
          <p:nvPr>
            <p:ph type="body" sz="quarter" idx="14"/>
          </p:nvPr>
        </p:nvSpPr>
        <p:spPr/>
        <p:txBody>
          <a:bodyPr/>
          <a:lstStyle/>
          <a:p>
            <a:r>
              <a:rPr lang="zh-CN" altLang="en-US" dirty="0"/>
              <a:t>比简单细胞更大，皮层复杂细胞的感受野可能有简单的感受野综合生成，终端抑制型复杂细胞综合多个复杂细胞，检测更为复杂的特性（复杂细胞也能接受来自</a:t>
            </a:r>
            <a:r>
              <a:rPr lang="en-US" altLang="zh-CN" dirty="0"/>
              <a:t>LGN</a:t>
            </a:r>
            <a:r>
              <a:rPr lang="zh-CN" altLang="en-US" dirty="0"/>
              <a:t>神经元的输入）</a:t>
            </a:r>
            <a:endParaRPr lang="en-US" altLang="zh-CN" dirty="0"/>
          </a:p>
          <a:p>
            <a:r>
              <a:rPr lang="zh-CN" altLang="en-US" dirty="0"/>
              <a:t>当特定方位的条状物放在感受野的任何位置都能激活细胞</a:t>
            </a:r>
            <a:endParaRPr lang="en-US" altLang="zh-CN" dirty="0"/>
          </a:p>
          <a:p>
            <a:r>
              <a:rPr lang="zh-CN" altLang="en-US" dirty="0"/>
              <a:t>对空间信息进行概括，检测更抽象的线条和轮廓</a:t>
            </a:r>
            <a:endParaRPr lang="en-US" altLang="zh-CN" dirty="0"/>
          </a:p>
        </p:txBody>
      </p:sp>
      <p:pic>
        <p:nvPicPr>
          <p:cNvPr id="9" name="图片 8">
            <a:extLst>
              <a:ext uri="{FF2B5EF4-FFF2-40B4-BE49-F238E27FC236}">
                <a16:creationId xmlns:a16="http://schemas.microsoft.com/office/drawing/2014/main" id="{0F629FEC-E2AD-4B83-BCA3-CECE3F52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5655" y="2806238"/>
            <a:ext cx="11354945" cy="3453907"/>
          </a:xfrm>
          <a:prstGeom prst="rect">
            <a:avLst/>
          </a:prstGeom>
        </p:spPr>
      </p:pic>
    </p:spTree>
    <p:extLst>
      <p:ext uri="{BB962C8B-B14F-4D97-AF65-F5344CB8AC3E}">
        <p14:creationId xmlns:p14="http://schemas.microsoft.com/office/powerpoint/2010/main" val="2683343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B88E5F-0184-314F-A92B-1E29EFCC5119}"/>
              </a:ext>
            </a:extLst>
          </p:cNvPr>
          <p:cNvSpPr>
            <a:spLocks noGrp="1"/>
          </p:cNvSpPr>
          <p:nvPr>
            <p:ph type="sldNum" sz="quarter" idx="10"/>
          </p:nvPr>
        </p:nvSpPr>
        <p:spPr/>
        <p:txBody>
          <a:bodyPr/>
          <a:lstStyle/>
          <a:p>
            <a:fld id="{6C53781C-E1F6-4315-A39D-61273F2E0596}" type="slidenum">
              <a:rPr lang="zh-CN" altLang="en-US" smtClean="0"/>
              <a:pPr/>
              <a:t>57</a:t>
            </a:fld>
            <a:endParaRPr lang="zh-CN" altLang="en-US" dirty="0"/>
          </a:p>
        </p:txBody>
      </p:sp>
      <p:sp>
        <p:nvSpPr>
          <p:cNvPr id="3" name="Text Placeholder 2">
            <a:extLst>
              <a:ext uri="{FF2B5EF4-FFF2-40B4-BE49-F238E27FC236}">
                <a16:creationId xmlns:a16="http://schemas.microsoft.com/office/drawing/2014/main" id="{21F29E12-2A0E-CC4F-A91E-FD734A724810}"/>
              </a:ext>
            </a:extLst>
          </p:cNvPr>
          <p:cNvSpPr>
            <a:spLocks noGrp="1"/>
          </p:cNvSpPr>
          <p:nvPr>
            <p:ph type="body" sz="quarter" idx="11"/>
          </p:nvPr>
        </p:nvSpPr>
        <p:spPr/>
        <p:txBody>
          <a:bodyPr/>
          <a:lstStyle/>
          <a:p>
            <a:r>
              <a:rPr lang="en-US" dirty="0" err="1"/>
              <a:t>视系统各级水平的感受野特性</a:t>
            </a:r>
            <a:endParaRPr lang="en-US" dirty="0"/>
          </a:p>
        </p:txBody>
      </p:sp>
      <p:sp>
        <p:nvSpPr>
          <p:cNvPr id="4" name="Text Placeholder 3">
            <a:extLst>
              <a:ext uri="{FF2B5EF4-FFF2-40B4-BE49-F238E27FC236}">
                <a16:creationId xmlns:a16="http://schemas.microsoft.com/office/drawing/2014/main" id="{798B3C65-91A3-4A46-8915-7D3CD3948AC2}"/>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B9969E32-3792-A240-9DE2-1FB9089E189D}"/>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AA7D0EA4-BC60-8741-9E32-64D61CD014B7}"/>
              </a:ext>
            </a:extLst>
          </p:cNvPr>
          <p:cNvSpPr>
            <a:spLocks noGrp="1"/>
          </p:cNvSpPr>
          <p:nvPr>
            <p:ph type="body" sz="quarter" idx="14"/>
          </p:nvPr>
        </p:nvSpPr>
        <p:spPr/>
        <p:txBody>
          <a:bodyPr/>
          <a:lstStyle/>
          <a:p>
            <a:endParaRPr lang="en-US" dirty="0"/>
          </a:p>
        </p:txBody>
      </p:sp>
      <p:pic>
        <p:nvPicPr>
          <p:cNvPr id="9" name="图片 8">
            <a:extLst>
              <a:ext uri="{FF2B5EF4-FFF2-40B4-BE49-F238E27FC236}">
                <a16:creationId xmlns:a16="http://schemas.microsoft.com/office/drawing/2014/main" id="{30B58EAF-EC28-45D3-BF17-8D3106580B27}"/>
              </a:ext>
            </a:extLst>
          </p:cNvPr>
          <p:cNvPicPr>
            <a:picLocks noChangeAspect="1"/>
          </p:cNvPicPr>
          <p:nvPr/>
        </p:nvPicPr>
        <p:blipFill rotWithShape="1">
          <a:blip r:embed="rId3">
            <a:extLst>
              <a:ext uri="{28A0092B-C50C-407E-A947-70E740481C1C}">
                <a14:useLocalDpi xmlns:a14="http://schemas.microsoft.com/office/drawing/2010/main" val="0"/>
              </a:ext>
            </a:extLst>
          </a:blip>
          <a:srcRect t="1447" b="5815"/>
          <a:stretch/>
        </p:blipFill>
        <p:spPr>
          <a:xfrm rot="10800000">
            <a:off x="809271" y="736651"/>
            <a:ext cx="10587713" cy="5778450"/>
          </a:xfrm>
          <a:prstGeom prst="rect">
            <a:avLst/>
          </a:prstGeom>
        </p:spPr>
      </p:pic>
    </p:spTree>
    <p:extLst>
      <p:ext uri="{BB962C8B-B14F-4D97-AF65-F5344CB8AC3E}">
        <p14:creationId xmlns:p14="http://schemas.microsoft.com/office/powerpoint/2010/main" val="3132141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CE2B6-0CEE-DD43-B746-3F00C4B725A8}"/>
              </a:ext>
            </a:extLst>
          </p:cNvPr>
          <p:cNvSpPr>
            <a:spLocks noGrp="1"/>
          </p:cNvSpPr>
          <p:nvPr>
            <p:ph type="sldNum" sz="quarter" idx="10"/>
          </p:nvPr>
        </p:nvSpPr>
        <p:spPr/>
        <p:txBody>
          <a:bodyPr/>
          <a:lstStyle/>
          <a:p>
            <a:fld id="{6C53781C-E1F6-4315-A39D-61273F2E0596}" type="slidenum">
              <a:rPr lang="zh-CN" altLang="en-US" smtClean="0"/>
              <a:pPr/>
              <a:t>58</a:t>
            </a:fld>
            <a:endParaRPr lang="zh-CN" altLang="en-US" dirty="0"/>
          </a:p>
        </p:txBody>
      </p:sp>
      <p:sp>
        <p:nvSpPr>
          <p:cNvPr id="3" name="Text Placeholder 2">
            <a:extLst>
              <a:ext uri="{FF2B5EF4-FFF2-40B4-BE49-F238E27FC236}">
                <a16:creationId xmlns:a16="http://schemas.microsoft.com/office/drawing/2014/main" id="{430BB0D3-5970-504E-907E-3052749858E0}"/>
              </a:ext>
            </a:extLst>
          </p:cNvPr>
          <p:cNvSpPr>
            <a:spLocks noGrp="1"/>
          </p:cNvSpPr>
          <p:nvPr>
            <p:ph type="body" sz="quarter" idx="11"/>
          </p:nvPr>
        </p:nvSpPr>
        <p:spPr/>
        <p:txBody>
          <a:bodyPr/>
          <a:lstStyle/>
          <a:p>
            <a:r>
              <a:rPr lang="en-US" dirty="0" err="1"/>
              <a:t>神经元最适宜的光照刺激模式</a:t>
            </a:r>
            <a:endParaRPr lang="en-US" dirty="0"/>
          </a:p>
        </p:txBody>
      </p:sp>
      <p:sp>
        <p:nvSpPr>
          <p:cNvPr id="4" name="Text Placeholder 3">
            <a:extLst>
              <a:ext uri="{FF2B5EF4-FFF2-40B4-BE49-F238E27FC236}">
                <a16:creationId xmlns:a16="http://schemas.microsoft.com/office/drawing/2014/main" id="{02F05030-8798-0B45-80D6-960E77F59155}"/>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A4DC69A-DE98-4E4E-8818-2379A0BFF960}"/>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2247441F-C873-A848-8F51-D6109DB66A4A}"/>
              </a:ext>
            </a:extLst>
          </p:cNvPr>
          <p:cNvSpPr>
            <a:spLocks noGrp="1"/>
          </p:cNvSpPr>
          <p:nvPr>
            <p:ph type="body" sz="quarter" idx="14"/>
          </p:nvPr>
        </p:nvSpPr>
        <p:spPr/>
        <p:txBody>
          <a:bodyPr/>
          <a:lstStyle/>
          <a:p>
            <a:r>
              <a:rPr lang="en-US" dirty="0" err="1"/>
              <a:t>视网膜神经节细胞和外膝核细胞</a:t>
            </a:r>
            <a:r>
              <a:rPr lang="zh-CN" altLang="en-US" dirty="0"/>
              <a:t>：对被黑暗包围的小光点或被光亮包围的暗点形成的反差有最佳反应；对弥散光的反应很小</a:t>
            </a:r>
            <a:endParaRPr lang="en-US" altLang="zh-CN" dirty="0"/>
          </a:p>
          <a:p>
            <a:r>
              <a:rPr lang="en-US" dirty="0"/>
              <a:t>纹状皮层V</a:t>
            </a:r>
            <a:r>
              <a:rPr lang="en-US" altLang="zh-CN" dirty="0"/>
              <a:t>1</a:t>
            </a:r>
            <a:r>
              <a:rPr lang="zh-CN" altLang="en-US" dirty="0"/>
              <a:t>区的简单细胞对有朝向的亮或暗的条带有反应，其感受野可由光点刺激所确定，似乎是由外膝核相邻的中心</a:t>
            </a:r>
            <a:r>
              <a:rPr lang="en-US" altLang="zh-CN" dirty="0"/>
              <a:t>-</a:t>
            </a:r>
            <a:r>
              <a:rPr lang="zh-CN" altLang="en-US" dirty="0"/>
              <a:t>周围感受野所组成</a:t>
            </a:r>
            <a:endParaRPr lang="en-US" altLang="zh-CN" dirty="0"/>
          </a:p>
          <a:p>
            <a:r>
              <a:rPr lang="en-US" dirty="0" err="1"/>
              <a:t>纹状皮层的复杂细胞也对有朝向的条带或边缘有反应</a:t>
            </a:r>
            <a:r>
              <a:rPr lang="zh-CN" altLang="en-US" dirty="0"/>
              <a:t>，复杂细胞的感受野由许多感受野相邻的简单细胞的会聚形成，但不能由光点来确定</a:t>
            </a:r>
            <a:endParaRPr lang="en-US" altLang="zh-CN" dirty="0"/>
          </a:p>
          <a:p>
            <a:r>
              <a:rPr lang="zh-CN" altLang="en-US" dirty="0"/>
              <a:t>简单细胞和复杂细胞对运动的条带或边缘有反应</a:t>
            </a:r>
            <a:endParaRPr lang="en-US" altLang="zh-CN" dirty="0"/>
          </a:p>
          <a:p>
            <a:r>
              <a:rPr lang="zh-CN" altLang="en-US" dirty="0"/>
              <a:t>有一个附加的抑制区可确定简单细胞或复杂细胞最适刺激的长度（终端抑制现象），提供了线条在何处终止或拐角所在位置的信息</a:t>
            </a:r>
            <a:endParaRPr lang="en-US" dirty="0"/>
          </a:p>
        </p:txBody>
      </p:sp>
    </p:spTree>
    <p:extLst>
      <p:ext uri="{BB962C8B-B14F-4D97-AF65-F5344CB8AC3E}">
        <p14:creationId xmlns:p14="http://schemas.microsoft.com/office/powerpoint/2010/main" val="2244784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34F3E3-B86E-AF42-92D6-1181E3BCFF37}"/>
              </a:ext>
            </a:extLst>
          </p:cNvPr>
          <p:cNvSpPr>
            <a:spLocks noGrp="1"/>
          </p:cNvSpPr>
          <p:nvPr>
            <p:ph type="sldNum" sz="quarter" idx="10"/>
          </p:nvPr>
        </p:nvSpPr>
        <p:spPr/>
        <p:txBody>
          <a:bodyPr/>
          <a:lstStyle/>
          <a:p>
            <a:fld id="{6C53781C-E1F6-4315-A39D-61273F2E0596}" type="slidenum">
              <a:rPr lang="zh-CN" altLang="en-US" smtClean="0"/>
              <a:pPr/>
              <a:t>59</a:t>
            </a:fld>
            <a:endParaRPr lang="zh-CN" altLang="en-US" dirty="0"/>
          </a:p>
        </p:txBody>
      </p:sp>
      <p:sp>
        <p:nvSpPr>
          <p:cNvPr id="3" name="Text Placeholder 2">
            <a:extLst>
              <a:ext uri="{FF2B5EF4-FFF2-40B4-BE49-F238E27FC236}">
                <a16:creationId xmlns:a16="http://schemas.microsoft.com/office/drawing/2014/main" id="{D9053053-B1C7-184A-A3FF-BD4CE60F6D27}"/>
              </a:ext>
            </a:extLst>
          </p:cNvPr>
          <p:cNvSpPr>
            <a:spLocks noGrp="1"/>
          </p:cNvSpPr>
          <p:nvPr>
            <p:ph type="body" sz="quarter" idx="11"/>
          </p:nvPr>
        </p:nvSpPr>
        <p:spPr/>
        <p:txBody>
          <a:bodyPr/>
          <a:lstStyle/>
          <a:p>
            <a:r>
              <a:rPr lang="en-US" dirty="0" err="1"/>
              <a:t>其他</a:t>
            </a:r>
            <a:endParaRPr lang="en-US" dirty="0"/>
          </a:p>
        </p:txBody>
      </p:sp>
      <p:sp>
        <p:nvSpPr>
          <p:cNvPr id="4" name="Text Placeholder 3">
            <a:extLst>
              <a:ext uri="{FF2B5EF4-FFF2-40B4-BE49-F238E27FC236}">
                <a16:creationId xmlns:a16="http://schemas.microsoft.com/office/drawing/2014/main" id="{C3210042-E49C-9540-A632-BAD6EEA875FF}"/>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75D22D6-A97B-6C42-951B-58D6FAF74774}"/>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2EF76854-9E2E-3248-ACF5-B0B2E5279F2A}"/>
              </a:ext>
            </a:extLst>
          </p:cNvPr>
          <p:cNvSpPr>
            <a:spLocks noGrp="1"/>
          </p:cNvSpPr>
          <p:nvPr>
            <p:ph type="body" sz="quarter" idx="14"/>
          </p:nvPr>
        </p:nvSpPr>
        <p:spPr/>
        <p:txBody>
          <a:bodyPr/>
          <a:lstStyle/>
          <a:p>
            <a:r>
              <a:rPr lang="en-US" dirty="0" err="1"/>
              <a:t>等级原理</a:t>
            </a:r>
            <a:r>
              <a:rPr lang="zh-CN" altLang="en-US" dirty="0"/>
              <a:t>：来自低级细胞的输入综合起来，在</a:t>
            </a:r>
            <a:r>
              <a:rPr lang="zh-CN" altLang="en-CN" dirty="0"/>
              <a:t>靶细胞</a:t>
            </a:r>
            <a:r>
              <a:rPr lang="zh-CN" altLang="en-US" dirty="0"/>
              <a:t>内产生新的、更复杂的信息</a:t>
            </a:r>
            <a:endParaRPr lang="en-US" altLang="zh-CN" dirty="0"/>
          </a:p>
          <a:p>
            <a:r>
              <a:rPr lang="zh-CN" altLang="en-US" dirty="0"/>
              <a:t>初级视区仅是皮质处理信息的第一阶段，它还要将视觉输入信号向上传递作进一步分析和感知</a:t>
            </a:r>
            <a:endParaRPr lang="en-US" altLang="zh-CN" dirty="0"/>
          </a:p>
          <a:p>
            <a:r>
              <a:rPr lang="zh-CN" altLang="en-US" dirty="0"/>
              <a:t>仅用</a:t>
            </a:r>
            <a:r>
              <a:rPr lang="en-US" altLang="zh-CN" dirty="0"/>
              <a:t>V1</a:t>
            </a:r>
            <a:r>
              <a:rPr lang="zh-CN" altLang="en-US" dirty="0"/>
              <a:t>区，你是不可能看见的；视觉联合区并不单是</a:t>
            </a:r>
            <a:r>
              <a:rPr lang="en-US" altLang="zh-CN" dirty="0"/>
              <a:t>V1</a:t>
            </a:r>
            <a:r>
              <a:rPr lang="zh-CN" altLang="en-US" dirty="0"/>
              <a:t>相继的接收站，它们还将信息反馈到</a:t>
            </a:r>
            <a:r>
              <a:rPr lang="en-US" altLang="zh-CN" dirty="0"/>
              <a:t>V1</a:t>
            </a:r>
            <a:r>
              <a:rPr lang="zh-CN" altLang="en-US" dirty="0"/>
              <a:t>区，并在它们之间进行相互作用</a:t>
            </a:r>
            <a:endParaRPr lang="en-US" altLang="zh-CN" dirty="0"/>
          </a:p>
          <a:p>
            <a:r>
              <a:rPr lang="en-US" dirty="0" err="1"/>
              <a:t>眼优势柱</a:t>
            </a:r>
            <a:r>
              <a:rPr lang="zh-CN" altLang="en-US" dirty="0"/>
              <a:t>：</a:t>
            </a:r>
            <a:r>
              <a:rPr lang="en-US" dirty="0" err="1"/>
              <a:t>用单眼或双眼看一物体时</a:t>
            </a:r>
            <a:r>
              <a:rPr lang="zh-CN" altLang="en-US" dirty="0"/>
              <a:t>，即使该物体在双侧视网膜上投射的位置略有差异，我们仍仅看到一个像（从两眼输入信号构建单一、统一的视野）</a:t>
            </a:r>
            <a:endParaRPr lang="en-US" altLang="zh-CN" dirty="0"/>
          </a:p>
          <a:p>
            <a:r>
              <a:rPr lang="zh-CN" altLang="en-US" dirty="0"/>
              <a:t>朝向柱，皮层内的水平联系（仅发生在具有相似朝向选择性的柱间）？</a:t>
            </a:r>
            <a:endParaRPr lang="en-US" altLang="zh-CN" dirty="0"/>
          </a:p>
          <a:p>
            <a:r>
              <a:rPr lang="zh-CN" altLang="en-US" dirty="0"/>
              <a:t>大脑如何将我们看到的完整图像整合在一起？</a:t>
            </a:r>
            <a:endParaRPr lang="en-US" altLang="zh-CN" dirty="0"/>
          </a:p>
          <a:p>
            <a:endParaRPr lang="en-US" altLang="zh-CN" dirty="0"/>
          </a:p>
          <a:p>
            <a:endParaRPr lang="en-US" dirty="0"/>
          </a:p>
        </p:txBody>
      </p:sp>
    </p:spTree>
    <p:extLst>
      <p:ext uri="{BB962C8B-B14F-4D97-AF65-F5344CB8AC3E}">
        <p14:creationId xmlns:p14="http://schemas.microsoft.com/office/powerpoint/2010/main" val="17792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76110A-03F6-294B-BE22-7C528769A1A3}"/>
              </a:ext>
            </a:extLst>
          </p:cNvPr>
          <p:cNvSpPr>
            <a:spLocks noGrp="1"/>
          </p:cNvSpPr>
          <p:nvPr>
            <p:ph type="sldNum" sz="quarter" idx="10"/>
          </p:nvPr>
        </p:nvSpPr>
        <p:spPr/>
        <p:txBody>
          <a:bodyPr/>
          <a:lstStyle/>
          <a:p>
            <a:fld id="{6C53781C-E1F6-4315-A39D-61273F2E0596}" type="slidenum">
              <a:rPr lang="zh-CN" altLang="en-US" smtClean="0"/>
              <a:pPr/>
              <a:t>6</a:t>
            </a:fld>
            <a:endParaRPr lang="zh-CN" altLang="en-US" dirty="0"/>
          </a:p>
        </p:txBody>
      </p:sp>
      <p:sp>
        <p:nvSpPr>
          <p:cNvPr id="3" name="Text Placeholder 2">
            <a:extLst>
              <a:ext uri="{FF2B5EF4-FFF2-40B4-BE49-F238E27FC236}">
                <a16:creationId xmlns:a16="http://schemas.microsoft.com/office/drawing/2014/main" id="{94A04A01-13EF-AF4C-BDB9-6F8E510EF191}"/>
              </a:ext>
            </a:extLst>
          </p:cNvPr>
          <p:cNvSpPr>
            <a:spLocks noGrp="1"/>
          </p:cNvSpPr>
          <p:nvPr>
            <p:ph type="body" sz="quarter" idx="11"/>
          </p:nvPr>
        </p:nvSpPr>
        <p:spPr/>
        <p:txBody>
          <a:bodyPr/>
          <a:lstStyle/>
          <a:p>
            <a:r>
              <a:rPr lang="zh-CN" altLang="en-US" dirty="0"/>
              <a:t>精彩回顾</a:t>
            </a:r>
            <a:r>
              <a:rPr lang="en-US" altLang="zh-CN" dirty="0"/>
              <a:t>—Recap II</a:t>
            </a:r>
            <a:endParaRPr lang="zh-CN" altLang="en-US" dirty="0"/>
          </a:p>
        </p:txBody>
      </p:sp>
      <p:sp>
        <p:nvSpPr>
          <p:cNvPr id="4" name="Text Placeholder 3">
            <a:extLst>
              <a:ext uri="{FF2B5EF4-FFF2-40B4-BE49-F238E27FC236}">
                <a16:creationId xmlns:a16="http://schemas.microsoft.com/office/drawing/2014/main" id="{C3A5F6ED-08CA-E64C-8AD8-30E773617A79}"/>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0315077B-6204-834C-A18C-2D7D6473386C}"/>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99E0B91E-9DFF-AE49-BB5A-953B33373FA9}"/>
              </a:ext>
            </a:extLst>
          </p:cNvPr>
          <p:cNvSpPr>
            <a:spLocks noGrp="1"/>
          </p:cNvSpPr>
          <p:nvPr>
            <p:ph type="body" sz="quarter" idx="14"/>
          </p:nvPr>
        </p:nvSpPr>
        <p:spPr/>
        <p:txBody>
          <a:bodyPr/>
          <a:lstStyle/>
          <a:p>
            <a:endParaRPr lang="en-US" dirty="0"/>
          </a:p>
        </p:txBody>
      </p:sp>
      <p:pic>
        <p:nvPicPr>
          <p:cNvPr id="8" name="Picture 7">
            <a:extLst>
              <a:ext uri="{FF2B5EF4-FFF2-40B4-BE49-F238E27FC236}">
                <a16:creationId xmlns:a16="http://schemas.microsoft.com/office/drawing/2014/main" id="{B57DE1E3-DF00-2546-A8A7-0ADF60F907B9}"/>
              </a:ext>
            </a:extLst>
          </p:cNvPr>
          <p:cNvPicPr>
            <a:picLocks noChangeAspect="1"/>
          </p:cNvPicPr>
          <p:nvPr/>
        </p:nvPicPr>
        <p:blipFill>
          <a:blip r:embed="rId2"/>
          <a:stretch>
            <a:fillRect/>
          </a:stretch>
        </p:blipFill>
        <p:spPr>
          <a:xfrm>
            <a:off x="2006600" y="743357"/>
            <a:ext cx="8178800" cy="5695543"/>
          </a:xfrm>
          <a:prstGeom prst="rect">
            <a:avLst/>
          </a:prstGeom>
        </p:spPr>
      </p:pic>
      <p:sp>
        <p:nvSpPr>
          <p:cNvPr id="7" name="矩形 6">
            <a:extLst>
              <a:ext uri="{FF2B5EF4-FFF2-40B4-BE49-F238E27FC236}">
                <a16:creationId xmlns:a16="http://schemas.microsoft.com/office/drawing/2014/main" id="{4E9EB110-F316-4F02-CCC4-7D56C3A4475C}"/>
              </a:ext>
            </a:extLst>
          </p:cNvPr>
          <p:cNvSpPr/>
          <p:nvPr/>
        </p:nvSpPr>
        <p:spPr>
          <a:xfrm>
            <a:off x="2006600" y="1524000"/>
            <a:ext cx="8178800" cy="2657475"/>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C3D3D9A-CE8B-8A32-61EF-4AFFF7A44FE4}"/>
              </a:ext>
            </a:extLst>
          </p:cNvPr>
          <p:cNvSpPr/>
          <p:nvPr/>
        </p:nvSpPr>
        <p:spPr>
          <a:xfrm>
            <a:off x="2006600" y="4156869"/>
            <a:ext cx="8178800" cy="2282032"/>
          </a:xfrm>
          <a:prstGeom prst="rect">
            <a:avLst/>
          </a:prstGeom>
          <a:solidFill>
            <a:srgbClr val="92D05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4540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34F3E3-B86E-AF42-92D6-1181E3BCFF37}"/>
              </a:ext>
            </a:extLst>
          </p:cNvPr>
          <p:cNvSpPr>
            <a:spLocks noGrp="1"/>
          </p:cNvSpPr>
          <p:nvPr>
            <p:ph type="sldNum" sz="quarter" idx="10"/>
          </p:nvPr>
        </p:nvSpPr>
        <p:spPr/>
        <p:txBody>
          <a:bodyPr/>
          <a:lstStyle/>
          <a:p>
            <a:fld id="{6C53781C-E1F6-4315-A39D-61273F2E0596}" type="slidenum">
              <a:rPr lang="zh-CN" altLang="en-US" smtClean="0"/>
              <a:pPr/>
              <a:t>60</a:t>
            </a:fld>
            <a:endParaRPr lang="zh-CN" altLang="en-US" dirty="0"/>
          </a:p>
        </p:txBody>
      </p:sp>
      <p:sp>
        <p:nvSpPr>
          <p:cNvPr id="3" name="Text Placeholder 2">
            <a:extLst>
              <a:ext uri="{FF2B5EF4-FFF2-40B4-BE49-F238E27FC236}">
                <a16:creationId xmlns:a16="http://schemas.microsoft.com/office/drawing/2014/main" id="{D9053053-B1C7-184A-A3FF-BD4CE60F6D27}"/>
              </a:ext>
            </a:extLst>
          </p:cNvPr>
          <p:cNvSpPr>
            <a:spLocks noGrp="1"/>
          </p:cNvSpPr>
          <p:nvPr>
            <p:ph type="body" sz="quarter" idx="11"/>
          </p:nvPr>
        </p:nvSpPr>
        <p:spPr/>
        <p:txBody>
          <a:bodyPr/>
          <a:lstStyle/>
          <a:p>
            <a:r>
              <a:rPr lang="zh-CN" altLang="en-US" dirty="0"/>
              <a:t>视觉辅助器件</a:t>
            </a:r>
            <a:endParaRPr lang="en-US" dirty="0"/>
          </a:p>
        </p:txBody>
      </p:sp>
      <p:sp>
        <p:nvSpPr>
          <p:cNvPr id="4" name="Text Placeholder 3">
            <a:extLst>
              <a:ext uri="{FF2B5EF4-FFF2-40B4-BE49-F238E27FC236}">
                <a16:creationId xmlns:a16="http://schemas.microsoft.com/office/drawing/2014/main" id="{C3210042-E49C-9540-A632-BAD6EEA875FF}"/>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75D22D6-A97B-6C42-951B-58D6FAF74774}"/>
              </a:ext>
            </a:extLst>
          </p:cNvPr>
          <p:cNvSpPr>
            <a:spLocks noGrp="1"/>
          </p:cNvSpPr>
          <p:nvPr>
            <p:ph type="body" sz="quarter" idx="13"/>
          </p:nvPr>
        </p:nvSpPr>
        <p:spPr/>
        <p:txBody>
          <a:bodyPr/>
          <a:lstStyle/>
          <a:p>
            <a:endParaRPr lang="en-US"/>
          </a:p>
        </p:txBody>
      </p:sp>
      <p:grpSp>
        <p:nvGrpSpPr>
          <p:cNvPr id="9" name="组合 8">
            <a:extLst>
              <a:ext uri="{FF2B5EF4-FFF2-40B4-BE49-F238E27FC236}">
                <a16:creationId xmlns:a16="http://schemas.microsoft.com/office/drawing/2014/main" id="{B221C2F9-190F-94B9-AB14-49CC5BC05743}"/>
              </a:ext>
            </a:extLst>
          </p:cNvPr>
          <p:cNvGrpSpPr/>
          <p:nvPr/>
        </p:nvGrpSpPr>
        <p:grpSpPr>
          <a:xfrm>
            <a:off x="367664" y="1144942"/>
            <a:ext cx="11367026" cy="4909347"/>
            <a:chOff x="367666" y="1259736"/>
            <a:chExt cx="11519932" cy="4975386"/>
          </a:xfrm>
        </p:grpSpPr>
        <p:pic>
          <p:nvPicPr>
            <p:cNvPr id="10" name="图片 9">
              <a:extLst>
                <a:ext uri="{FF2B5EF4-FFF2-40B4-BE49-F238E27FC236}">
                  <a16:creationId xmlns:a16="http://schemas.microsoft.com/office/drawing/2014/main" id="{7BCFD4AD-ADC1-97E4-B459-B43EC1201806}"/>
                </a:ext>
              </a:extLst>
            </p:cNvPr>
            <p:cNvPicPr>
              <a:picLocks noChangeAspect="1"/>
            </p:cNvPicPr>
            <p:nvPr/>
          </p:nvPicPr>
          <p:blipFill rotWithShape="1">
            <a:blip r:embed="rId2">
              <a:extLst>
                <a:ext uri="{28A0092B-C50C-407E-A947-70E740481C1C}">
                  <a14:useLocalDpi xmlns:a14="http://schemas.microsoft.com/office/drawing/2010/main" val="0"/>
                </a:ext>
              </a:extLst>
            </a:blip>
            <a:srcRect l="5821" t="4558" r="4660" b="4082"/>
            <a:stretch/>
          </p:blipFill>
          <p:spPr>
            <a:xfrm>
              <a:off x="1987629" y="2075550"/>
              <a:ext cx="4007582" cy="4159572"/>
            </a:xfrm>
            <a:prstGeom prst="rect">
              <a:avLst/>
            </a:prstGeom>
          </p:spPr>
        </p:pic>
        <p:grpSp>
          <p:nvGrpSpPr>
            <p:cNvPr id="11" name="组合 10">
              <a:extLst>
                <a:ext uri="{FF2B5EF4-FFF2-40B4-BE49-F238E27FC236}">
                  <a16:creationId xmlns:a16="http://schemas.microsoft.com/office/drawing/2014/main" id="{EA0D5D01-CD16-24AB-70B7-94D315E8968F}"/>
                </a:ext>
              </a:extLst>
            </p:cNvPr>
            <p:cNvGrpSpPr/>
            <p:nvPr/>
          </p:nvGrpSpPr>
          <p:grpSpPr>
            <a:xfrm>
              <a:off x="367666" y="1259736"/>
              <a:ext cx="11519932" cy="4564543"/>
              <a:chOff x="367666" y="1259736"/>
              <a:chExt cx="11519932" cy="4564543"/>
            </a:xfrm>
          </p:grpSpPr>
          <p:grpSp>
            <p:nvGrpSpPr>
              <p:cNvPr id="12" name="组合 11">
                <a:extLst>
                  <a:ext uri="{FF2B5EF4-FFF2-40B4-BE49-F238E27FC236}">
                    <a16:creationId xmlns:a16="http://schemas.microsoft.com/office/drawing/2014/main" id="{53264786-AA45-9616-D941-95E17EA08A3C}"/>
                  </a:ext>
                </a:extLst>
              </p:cNvPr>
              <p:cNvGrpSpPr/>
              <p:nvPr/>
            </p:nvGrpSpPr>
            <p:grpSpPr>
              <a:xfrm>
                <a:off x="367666" y="1259736"/>
                <a:ext cx="11519932" cy="4564543"/>
                <a:chOff x="590102" y="1263888"/>
                <a:chExt cx="11519932" cy="4564543"/>
              </a:xfrm>
            </p:grpSpPr>
            <p:pic>
              <p:nvPicPr>
                <p:cNvPr id="14" name="图片 13">
                  <a:extLst>
                    <a:ext uri="{FF2B5EF4-FFF2-40B4-BE49-F238E27FC236}">
                      <a16:creationId xmlns:a16="http://schemas.microsoft.com/office/drawing/2014/main" id="{9B07B7FB-E04A-5404-7739-15D9C0704E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316" t="24903" r="32576" b="21048"/>
                <a:stretch/>
              </p:blipFill>
              <p:spPr>
                <a:xfrm rot="21595261">
                  <a:off x="609943" y="3565291"/>
                  <a:ext cx="1229457" cy="1212357"/>
                </a:xfrm>
                <a:prstGeom prst="rect">
                  <a:avLst/>
                </a:prstGeom>
              </p:spPr>
            </p:pic>
            <p:sp>
              <p:nvSpPr>
                <p:cNvPr id="15" name="椭圆 14">
                  <a:extLst>
                    <a:ext uri="{FF2B5EF4-FFF2-40B4-BE49-F238E27FC236}">
                      <a16:creationId xmlns:a16="http://schemas.microsoft.com/office/drawing/2014/main" id="{8625D9C8-4DF7-8471-5FB3-97E1B3865840}"/>
                    </a:ext>
                  </a:extLst>
                </p:cNvPr>
                <p:cNvSpPr/>
                <p:nvPr/>
              </p:nvSpPr>
              <p:spPr>
                <a:xfrm>
                  <a:off x="5220004" y="4026664"/>
                  <a:ext cx="91474" cy="314656"/>
                </a:xfrm>
                <a:prstGeom prst="ellipse">
                  <a:avLst/>
                </a:prstGeom>
                <a:solidFill>
                  <a:srgbClr val="B9B942"/>
                </a:solidFill>
                <a:ln>
                  <a:noFill/>
                </a:ln>
                <a:scene3d>
                  <a:camera prst="orthographicFront">
                    <a:rot lat="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F0D3F15-D0EC-16FA-851A-2892C3778701}"/>
                    </a:ext>
                  </a:extLst>
                </p:cNvPr>
                <p:cNvSpPr txBox="1"/>
                <p:nvPr/>
              </p:nvSpPr>
              <p:spPr>
                <a:xfrm>
                  <a:off x="10134176" y="4084910"/>
                  <a:ext cx="1830146" cy="374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视皮层假体</a:t>
                  </a:r>
                </a:p>
              </p:txBody>
            </p:sp>
            <p:sp>
              <p:nvSpPr>
                <p:cNvPr id="17" name="任意多边形: 形状 16">
                  <a:extLst>
                    <a:ext uri="{FF2B5EF4-FFF2-40B4-BE49-F238E27FC236}">
                      <a16:creationId xmlns:a16="http://schemas.microsoft.com/office/drawing/2014/main" id="{BE62E55A-CC37-6E39-7703-42B963489491}"/>
                    </a:ext>
                  </a:extLst>
                </p:cNvPr>
                <p:cNvSpPr/>
                <p:nvPr/>
              </p:nvSpPr>
              <p:spPr>
                <a:xfrm>
                  <a:off x="5887225" y="3327623"/>
                  <a:ext cx="3083851" cy="1655013"/>
                </a:xfrm>
                <a:custGeom>
                  <a:avLst/>
                  <a:gdLst>
                    <a:gd name="connsiteX0" fmla="*/ 0 w 2981995"/>
                    <a:gd name="connsiteY0" fmla="*/ 1505415 h 1716211"/>
                    <a:gd name="connsiteX1" fmla="*/ 657922 w 2981995"/>
                    <a:gd name="connsiteY1" fmla="*/ 1683834 h 1716211"/>
                    <a:gd name="connsiteX2" fmla="*/ 178419 w 2981995"/>
                    <a:gd name="connsiteY2" fmla="*/ 925551 h 1716211"/>
                    <a:gd name="connsiteX3" fmla="*/ 2587083 w 2981995"/>
                    <a:gd name="connsiteY3" fmla="*/ 713678 h 1716211"/>
                    <a:gd name="connsiteX4" fmla="*/ 2977375 w 2981995"/>
                    <a:gd name="connsiteY4" fmla="*/ 0 h 1716211"/>
                    <a:gd name="connsiteX5" fmla="*/ 2977375 w 2981995"/>
                    <a:gd name="connsiteY5" fmla="*/ 0 h 171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995" h="1716211">
                      <a:moveTo>
                        <a:pt x="0" y="1505415"/>
                      </a:moveTo>
                      <a:cubicBezTo>
                        <a:pt x="314093" y="1642946"/>
                        <a:pt x="628186" y="1780478"/>
                        <a:pt x="657922" y="1683834"/>
                      </a:cubicBezTo>
                      <a:cubicBezTo>
                        <a:pt x="687659" y="1587190"/>
                        <a:pt x="-143108" y="1087244"/>
                        <a:pt x="178419" y="925551"/>
                      </a:cubicBezTo>
                      <a:cubicBezTo>
                        <a:pt x="499946" y="763858"/>
                        <a:pt x="2120590" y="867936"/>
                        <a:pt x="2587083" y="713678"/>
                      </a:cubicBezTo>
                      <a:cubicBezTo>
                        <a:pt x="3053576" y="559420"/>
                        <a:pt x="2977375" y="0"/>
                        <a:pt x="2977375" y="0"/>
                      </a:cubicBezTo>
                      <a:lnTo>
                        <a:pt x="2977375" y="0"/>
                      </a:lnTo>
                    </a:path>
                  </a:pathLst>
                </a:custGeom>
                <a:noFill/>
                <a:ln w="190500">
                  <a:gradFill>
                    <a:gsLst>
                      <a:gs pos="17000">
                        <a:schemeClr val="accent1">
                          <a:lumMod val="5000"/>
                          <a:lumOff val="95000"/>
                        </a:schemeClr>
                      </a:gs>
                      <a:gs pos="85000">
                        <a:srgbClr val="FFC000"/>
                      </a:gs>
                    </a:gsLst>
                    <a:lin ang="5400000" scaled="1"/>
                  </a:gradFill>
                </a:ln>
                <a:scene3d>
                  <a:camera prst="orthographicFront"/>
                  <a:lightRig rig="threePt" dir="t"/>
                </a:scene3d>
                <a:sp3d>
                  <a:bevelT w="508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CEEFBDC8-822A-D5EB-C3F6-9DA39D3BDD30}"/>
                    </a:ext>
                  </a:extLst>
                </p:cNvPr>
                <p:cNvGrpSpPr/>
                <p:nvPr/>
              </p:nvGrpSpPr>
              <p:grpSpPr>
                <a:xfrm rot="20311319">
                  <a:off x="5480242" y="1739493"/>
                  <a:ext cx="1648984" cy="1824374"/>
                  <a:chOff x="6866438" y="4280693"/>
                  <a:chExt cx="3178963" cy="2913519"/>
                </a:xfrm>
              </p:grpSpPr>
              <p:pic>
                <p:nvPicPr>
                  <p:cNvPr id="57" name="图片 56">
                    <a:extLst>
                      <a:ext uri="{FF2B5EF4-FFF2-40B4-BE49-F238E27FC236}">
                        <a16:creationId xmlns:a16="http://schemas.microsoft.com/office/drawing/2014/main" id="{F0111AEB-F9DB-2243-CCE7-918079D37D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9640" b="20623"/>
                  <a:stretch/>
                </p:blipFill>
                <p:spPr>
                  <a:xfrm>
                    <a:off x="6866438" y="4280693"/>
                    <a:ext cx="3178963" cy="2913519"/>
                  </a:xfrm>
                  <a:prstGeom prst="rect">
                    <a:avLst/>
                  </a:prstGeom>
                </p:spPr>
              </p:pic>
              <p:pic>
                <p:nvPicPr>
                  <p:cNvPr id="58" name="图片 57">
                    <a:extLst>
                      <a:ext uri="{FF2B5EF4-FFF2-40B4-BE49-F238E27FC236}">
                        <a16:creationId xmlns:a16="http://schemas.microsoft.com/office/drawing/2014/main" id="{6B94CAA1-CB44-60CA-B48A-8417C0E5A6F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936" t="5677" r="12432" b="2179"/>
                  <a:stretch/>
                </p:blipFill>
                <p:spPr>
                  <a:xfrm>
                    <a:off x="7017712" y="5199761"/>
                    <a:ext cx="671318" cy="1094799"/>
                  </a:xfrm>
                  <a:prstGeom prst="ellipse">
                    <a:avLst/>
                  </a:prstGeom>
                </p:spPr>
              </p:pic>
            </p:grpSp>
            <p:cxnSp>
              <p:nvCxnSpPr>
                <p:cNvPr id="19" name="直接连接符 18">
                  <a:extLst>
                    <a:ext uri="{FF2B5EF4-FFF2-40B4-BE49-F238E27FC236}">
                      <a16:creationId xmlns:a16="http://schemas.microsoft.com/office/drawing/2014/main" id="{6DE91BB7-0C6E-E5ED-686A-ECB36803D1DA}"/>
                    </a:ext>
                  </a:extLst>
                </p:cNvPr>
                <p:cNvCxnSpPr>
                  <a:cxnSpLocks/>
                </p:cNvCxnSpPr>
                <p:nvPr/>
              </p:nvCxnSpPr>
              <p:spPr>
                <a:xfrm flipV="1">
                  <a:off x="5327977" y="3510156"/>
                  <a:ext cx="882676" cy="72739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37A054F-C427-0569-962D-F16973A2B737}"/>
                    </a:ext>
                  </a:extLst>
                </p:cNvPr>
                <p:cNvCxnSpPr>
                  <a:cxnSpLocks/>
                </p:cNvCxnSpPr>
                <p:nvPr/>
              </p:nvCxnSpPr>
              <p:spPr>
                <a:xfrm flipV="1">
                  <a:off x="5285601" y="2416207"/>
                  <a:ext cx="42376" cy="155892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DDEC77E4-C284-C258-0319-C231A0BA946E}"/>
                    </a:ext>
                  </a:extLst>
                </p:cNvPr>
                <p:cNvSpPr/>
                <p:nvPr/>
              </p:nvSpPr>
              <p:spPr>
                <a:xfrm rot="1324920">
                  <a:off x="5317528" y="4523923"/>
                  <a:ext cx="662954" cy="299211"/>
                </a:xfrm>
                <a:prstGeom prst="rect">
                  <a:avLst/>
                </a:prstGeom>
                <a:solidFill>
                  <a:srgbClr val="DBB01C"/>
                </a:solidFill>
                <a:ln>
                  <a:noFill/>
                </a:ln>
                <a:scene3d>
                  <a:camera prst="orthographicFront"/>
                  <a:lightRig rig="threePt" dir="t"/>
                </a:scene3d>
                <a:sp3d>
                  <a:bevelT w="127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7CAE8BFD-1121-B27E-B023-C1101B77663F}"/>
                    </a:ext>
                  </a:extLst>
                </p:cNvPr>
                <p:cNvGrpSpPr/>
                <p:nvPr/>
              </p:nvGrpSpPr>
              <p:grpSpPr>
                <a:xfrm rot="20346638">
                  <a:off x="6673756" y="2292753"/>
                  <a:ext cx="319009" cy="495983"/>
                  <a:chOff x="8001020" y="4712497"/>
                  <a:chExt cx="206682" cy="1330711"/>
                </a:xfrm>
              </p:grpSpPr>
              <p:sp>
                <p:nvSpPr>
                  <p:cNvPr id="51" name="矩形 50">
                    <a:extLst>
                      <a:ext uri="{FF2B5EF4-FFF2-40B4-BE49-F238E27FC236}">
                        <a16:creationId xmlns:a16="http://schemas.microsoft.com/office/drawing/2014/main" id="{1DBDAA4B-AE76-B252-8118-2419B66A1F2F}"/>
                      </a:ext>
                    </a:extLst>
                  </p:cNvPr>
                  <p:cNvSpPr/>
                  <p:nvPr/>
                </p:nvSpPr>
                <p:spPr>
                  <a:xfrm>
                    <a:off x="8001020" y="4797405"/>
                    <a:ext cx="98470" cy="187994"/>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CE4BEABC-BEE2-08AF-0BE5-94C1C95EAEDB}"/>
                      </a:ext>
                    </a:extLst>
                  </p:cNvPr>
                  <p:cNvSpPr/>
                  <p:nvPr/>
                </p:nvSpPr>
                <p:spPr>
                  <a:xfrm>
                    <a:off x="8001020" y="5041279"/>
                    <a:ext cx="98470" cy="187994"/>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E7579FF1-210D-CA81-ED1D-542C06691790}"/>
                      </a:ext>
                    </a:extLst>
                  </p:cNvPr>
                  <p:cNvSpPr/>
                  <p:nvPr/>
                </p:nvSpPr>
                <p:spPr>
                  <a:xfrm>
                    <a:off x="8001020" y="5263520"/>
                    <a:ext cx="98470" cy="187994"/>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74DDD052-7FA9-056D-A20C-020B1987FF72}"/>
                      </a:ext>
                    </a:extLst>
                  </p:cNvPr>
                  <p:cNvSpPr/>
                  <p:nvPr/>
                </p:nvSpPr>
                <p:spPr>
                  <a:xfrm>
                    <a:off x="8001020" y="5526223"/>
                    <a:ext cx="98470" cy="187994"/>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36DFFF1C-47F9-60F7-9F04-5272AC773950}"/>
                      </a:ext>
                    </a:extLst>
                  </p:cNvPr>
                  <p:cNvSpPr/>
                  <p:nvPr/>
                </p:nvSpPr>
                <p:spPr>
                  <a:xfrm>
                    <a:off x="8001020" y="5790667"/>
                    <a:ext cx="98470" cy="187994"/>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2DB29E78-F092-20F0-D01B-3DD2730D9D5D}"/>
                      </a:ext>
                    </a:extLst>
                  </p:cNvPr>
                  <p:cNvSpPr/>
                  <p:nvPr/>
                </p:nvSpPr>
                <p:spPr>
                  <a:xfrm>
                    <a:off x="8017742" y="4712497"/>
                    <a:ext cx="189960" cy="13307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3" name="梯形 22">
                  <a:extLst>
                    <a:ext uri="{FF2B5EF4-FFF2-40B4-BE49-F238E27FC236}">
                      <a16:creationId xmlns:a16="http://schemas.microsoft.com/office/drawing/2014/main" id="{80F2199D-5646-FBF6-CEBC-5CA54BF24D77}"/>
                    </a:ext>
                  </a:extLst>
                </p:cNvPr>
                <p:cNvSpPr/>
                <p:nvPr/>
              </p:nvSpPr>
              <p:spPr>
                <a:xfrm rot="5400000">
                  <a:off x="826841" y="2704583"/>
                  <a:ext cx="2383009" cy="2856488"/>
                </a:xfrm>
                <a:prstGeom prst="trapezoid">
                  <a:avLst>
                    <a:gd name="adj" fmla="val 43516"/>
                  </a:avLst>
                </a:prstGeom>
                <a:gradFill>
                  <a:gsLst>
                    <a:gs pos="89000">
                      <a:schemeClr val="accent1">
                        <a:lumMod val="5000"/>
                        <a:lumOff val="95000"/>
                        <a:alpha val="43000"/>
                      </a:schemeClr>
                    </a:gs>
                    <a:gs pos="0">
                      <a:schemeClr val="accent2">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DA1AA80A-9CF0-DDA2-B92B-67DD3743D20C}"/>
                    </a:ext>
                  </a:extLst>
                </p:cNvPr>
                <p:cNvSpPr txBox="1"/>
                <p:nvPr/>
              </p:nvSpPr>
              <p:spPr>
                <a:xfrm>
                  <a:off x="4965388" y="1263888"/>
                  <a:ext cx="4344529" cy="374300"/>
                </a:xfrm>
                <a:prstGeom prst="rect">
                  <a:avLst/>
                </a:prstGeom>
                <a:noFill/>
              </p:spPr>
              <p:txBody>
                <a:bodyPr wrap="square" rtlCol="0">
                  <a:spAutoFit/>
                </a:bodyPr>
                <a:lstStyle/>
                <a:p>
                  <a:r>
                    <a:rPr lang="zh-CN" altLang="en-US" b="1" kern="0" dirty="0">
                      <a:solidFill>
                        <a:srgbClr val="3D61A0"/>
                      </a:solidFill>
                      <a:latin typeface="微软雅黑" panose="020B0503020204020204" pitchFamily="34" charset="-122"/>
                      <a:ea typeface="微软雅黑" panose="020B0503020204020204" pitchFamily="34" charset="-122"/>
                      <a:cs typeface="Arial" panose="020B0604020202020204" pitchFamily="34" charset="0"/>
                    </a:rPr>
                    <a:t>视网膜假体（人工视网膜）</a:t>
                  </a:r>
                </a:p>
              </p:txBody>
            </p:sp>
            <p:pic>
              <p:nvPicPr>
                <p:cNvPr id="25" name="Picture 2" descr="多通道神经电极(Utah Array)--性能参数，报价/价格，图片--中国生物器材网">
                  <a:extLst>
                    <a:ext uri="{FF2B5EF4-FFF2-40B4-BE49-F238E27FC236}">
                      <a16:creationId xmlns:a16="http://schemas.microsoft.com/office/drawing/2014/main" id="{7766831E-8734-F1F0-D2CB-D882D463DF5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588" t="16161" b="3510"/>
                <a:stretch/>
              </p:blipFill>
              <p:spPr bwMode="auto">
                <a:xfrm rot="10233755">
                  <a:off x="5643308" y="5213030"/>
                  <a:ext cx="843350" cy="615401"/>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E203683-8115-3937-8FC0-CFD14796B14E}"/>
                    </a:ext>
                  </a:extLst>
                </p:cNvPr>
                <p:cNvSpPr txBox="1"/>
                <p:nvPr/>
              </p:nvSpPr>
              <p:spPr>
                <a:xfrm>
                  <a:off x="6531405" y="5362877"/>
                  <a:ext cx="2811548" cy="374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视神经假体</a:t>
                  </a:r>
                </a:p>
              </p:txBody>
            </p:sp>
            <p:cxnSp>
              <p:nvCxnSpPr>
                <p:cNvPr id="27" name="直接箭头连接符 26">
                  <a:extLst>
                    <a:ext uri="{FF2B5EF4-FFF2-40B4-BE49-F238E27FC236}">
                      <a16:creationId xmlns:a16="http://schemas.microsoft.com/office/drawing/2014/main" id="{08ADDC8C-CF07-C4A6-B93E-F0D49F2979F4}"/>
                    </a:ext>
                  </a:extLst>
                </p:cNvPr>
                <p:cNvCxnSpPr>
                  <a:cxnSpLocks/>
                </p:cNvCxnSpPr>
                <p:nvPr/>
              </p:nvCxnSpPr>
              <p:spPr>
                <a:xfrm flipV="1">
                  <a:off x="6084107" y="4991873"/>
                  <a:ext cx="0" cy="278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梯形 27">
                  <a:extLst>
                    <a:ext uri="{FF2B5EF4-FFF2-40B4-BE49-F238E27FC236}">
                      <a16:creationId xmlns:a16="http://schemas.microsoft.com/office/drawing/2014/main" id="{8BB10B53-749E-49BC-6B1B-C4303A0922F1}"/>
                    </a:ext>
                  </a:extLst>
                </p:cNvPr>
                <p:cNvSpPr/>
                <p:nvPr/>
              </p:nvSpPr>
              <p:spPr>
                <a:xfrm rot="5400000">
                  <a:off x="3582378" y="3824104"/>
                  <a:ext cx="313853" cy="622343"/>
                </a:xfrm>
                <a:prstGeom prst="trapezoid">
                  <a:avLst>
                    <a:gd name="adj" fmla="val 50000"/>
                  </a:avLst>
                </a:prstGeom>
                <a:gradFill>
                  <a:gsLst>
                    <a:gs pos="100000">
                      <a:schemeClr val="accent1">
                        <a:lumMod val="5000"/>
                        <a:lumOff val="95000"/>
                        <a:alpha val="43000"/>
                      </a:schemeClr>
                    </a:gs>
                    <a:gs pos="0">
                      <a:schemeClr val="accent2">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9" name="梯形 28">
                  <a:extLst>
                    <a:ext uri="{FF2B5EF4-FFF2-40B4-BE49-F238E27FC236}">
                      <a16:creationId xmlns:a16="http://schemas.microsoft.com/office/drawing/2014/main" id="{9D944B4D-E3C1-3961-78B7-87D409FC337D}"/>
                    </a:ext>
                  </a:extLst>
                </p:cNvPr>
                <p:cNvSpPr/>
                <p:nvPr/>
              </p:nvSpPr>
              <p:spPr>
                <a:xfrm rot="16355452">
                  <a:off x="4460252" y="3487757"/>
                  <a:ext cx="313853" cy="1336296"/>
                </a:xfrm>
                <a:prstGeom prst="trapezoid">
                  <a:avLst>
                    <a:gd name="adj" fmla="val 50000"/>
                  </a:avLst>
                </a:prstGeom>
                <a:gradFill>
                  <a:gsLst>
                    <a:gs pos="90000">
                      <a:schemeClr val="accent1">
                        <a:lumMod val="5000"/>
                        <a:lumOff val="95000"/>
                        <a:alpha val="43000"/>
                      </a:scheme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30" name="直接箭头连接符 29">
                  <a:extLst>
                    <a:ext uri="{FF2B5EF4-FFF2-40B4-BE49-F238E27FC236}">
                      <a16:creationId xmlns:a16="http://schemas.microsoft.com/office/drawing/2014/main" id="{1073A6D7-F6A3-F43D-7C42-7D75494F56A9}"/>
                    </a:ext>
                  </a:extLst>
                </p:cNvPr>
                <p:cNvCxnSpPr>
                  <a:cxnSpLocks/>
                </p:cNvCxnSpPr>
                <p:nvPr/>
              </p:nvCxnSpPr>
              <p:spPr>
                <a:xfrm>
                  <a:off x="7304364" y="4106284"/>
                  <a:ext cx="503641" cy="0"/>
                </a:xfrm>
                <a:prstGeom prst="straightConnector1">
                  <a:avLst/>
                </a:prstGeom>
                <a:ln w="254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1980098-89B3-68CD-909D-0434592AB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8331">
                  <a:off x="7973475" y="1753540"/>
                  <a:ext cx="2672885" cy="2097595"/>
                </a:xfrm>
                <a:prstGeom prst="rect">
                  <a:avLst/>
                </a:prstGeom>
                <a:ln>
                  <a:noFill/>
                </a:ln>
              </p:spPr>
            </p:pic>
            <p:grpSp>
              <p:nvGrpSpPr>
                <p:cNvPr id="32" name="组合 31">
                  <a:extLst>
                    <a:ext uri="{FF2B5EF4-FFF2-40B4-BE49-F238E27FC236}">
                      <a16:creationId xmlns:a16="http://schemas.microsoft.com/office/drawing/2014/main" id="{4183C53D-42CC-0A8C-D49D-061ABBC9C6A4}"/>
                    </a:ext>
                  </a:extLst>
                </p:cNvPr>
                <p:cNvGrpSpPr/>
                <p:nvPr/>
              </p:nvGrpSpPr>
              <p:grpSpPr>
                <a:xfrm>
                  <a:off x="10241955" y="2058222"/>
                  <a:ext cx="1868079" cy="2019268"/>
                  <a:chOff x="9833991" y="1619318"/>
                  <a:chExt cx="1868079" cy="2019268"/>
                </a:xfrm>
              </p:grpSpPr>
              <p:sp>
                <p:nvSpPr>
                  <p:cNvPr id="33" name="椭圆 32">
                    <a:extLst>
                      <a:ext uri="{FF2B5EF4-FFF2-40B4-BE49-F238E27FC236}">
                        <a16:creationId xmlns:a16="http://schemas.microsoft.com/office/drawing/2014/main" id="{89547034-7210-5E3F-22BA-EBF8F20A0A77}"/>
                      </a:ext>
                    </a:extLst>
                  </p:cNvPr>
                  <p:cNvSpPr/>
                  <p:nvPr/>
                </p:nvSpPr>
                <p:spPr>
                  <a:xfrm>
                    <a:off x="10080477" y="2336400"/>
                    <a:ext cx="146825" cy="296943"/>
                  </a:xfrm>
                  <a:prstGeom prst="ellipse">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C9AB6A58-ADE6-AB59-20A8-DCF116DCAD50}"/>
                      </a:ext>
                    </a:extLst>
                  </p:cNvPr>
                  <p:cNvGrpSpPr/>
                  <p:nvPr/>
                </p:nvGrpSpPr>
                <p:grpSpPr>
                  <a:xfrm>
                    <a:off x="10390339" y="1619318"/>
                    <a:ext cx="1311731" cy="1339802"/>
                    <a:chOff x="10943435" y="4574737"/>
                    <a:chExt cx="882146" cy="901024"/>
                  </a:xfrm>
                </p:grpSpPr>
                <p:pic>
                  <p:nvPicPr>
                    <p:cNvPr id="40" name="图片 39">
                      <a:extLst>
                        <a:ext uri="{FF2B5EF4-FFF2-40B4-BE49-F238E27FC236}">
                          <a16:creationId xmlns:a16="http://schemas.microsoft.com/office/drawing/2014/main" id="{4D7932CE-0F28-D003-ACE1-1F0F0D8D256A}"/>
                        </a:ext>
                      </a:extLst>
                    </p:cNvPr>
                    <p:cNvPicPr>
                      <a:picLocks noChangeAspect="1"/>
                    </p:cNvPicPr>
                    <p:nvPr/>
                  </p:nvPicPr>
                  <p:blipFill rotWithShape="1">
                    <a:blip r:embed="rId8">
                      <a:extLst>
                        <a:ext uri="{28A0092B-C50C-407E-A947-70E740481C1C}">
                          <a14:useLocalDpi xmlns:a14="http://schemas.microsoft.com/office/drawing/2010/main" val="0"/>
                        </a:ext>
                      </a:extLst>
                    </a:blip>
                    <a:srcRect l="10264" t="5543"/>
                    <a:stretch/>
                  </p:blipFill>
                  <p:spPr>
                    <a:xfrm>
                      <a:off x="10981465" y="4760042"/>
                      <a:ext cx="741288" cy="569019"/>
                    </a:xfrm>
                    <a:prstGeom prst="rect">
                      <a:avLst/>
                    </a:prstGeom>
                  </p:spPr>
                </p:pic>
                <p:grpSp>
                  <p:nvGrpSpPr>
                    <p:cNvPr id="41" name="组合 40">
                      <a:extLst>
                        <a:ext uri="{FF2B5EF4-FFF2-40B4-BE49-F238E27FC236}">
                          <a16:creationId xmlns:a16="http://schemas.microsoft.com/office/drawing/2014/main" id="{08B3BCFB-511D-628C-7D1C-1F26CCDE95FA}"/>
                        </a:ext>
                      </a:extLst>
                    </p:cNvPr>
                    <p:cNvGrpSpPr/>
                    <p:nvPr/>
                  </p:nvGrpSpPr>
                  <p:grpSpPr>
                    <a:xfrm>
                      <a:off x="10943435" y="4574737"/>
                      <a:ext cx="779316" cy="424966"/>
                      <a:chOff x="10991850" y="3873500"/>
                      <a:chExt cx="779316" cy="424966"/>
                    </a:xfrm>
                  </p:grpSpPr>
                  <p:sp>
                    <p:nvSpPr>
                      <p:cNvPr id="46" name="流程图: 手动输入 45">
                        <a:extLst>
                          <a:ext uri="{FF2B5EF4-FFF2-40B4-BE49-F238E27FC236}">
                            <a16:creationId xmlns:a16="http://schemas.microsoft.com/office/drawing/2014/main" id="{954B2960-CE52-3E52-FBD1-FC94611469AA}"/>
                          </a:ext>
                        </a:extLst>
                      </p:cNvPr>
                      <p:cNvSpPr/>
                      <p:nvPr/>
                    </p:nvSpPr>
                    <p:spPr>
                      <a:xfrm flipH="1" flipV="1">
                        <a:off x="11034429" y="4060923"/>
                        <a:ext cx="170101" cy="237543"/>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7" name="流程图: 手动输入 46">
                        <a:extLst>
                          <a:ext uri="{FF2B5EF4-FFF2-40B4-BE49-F238E27FC236}">
                            <a16:creationId xmlns:a16="http://schemas.microsoft.com/office/drawing/2014/main" id="{C4E258FC-F114-17C3-C129-F01225E1753B}"/>
                          </a:ext>
                        </a:extLst>
                      </p:cNvPr>
                      <p:cNvSpPr/>
                      <p:nvPr/>
                    </p:nvSpPr>
                    <p:spPr>
                      <a:xfrm flipH="1" flipV="1">
                        <a:off x="11203590" y="4012860"/>
                        <a:ext cx="170101" cy="237543"/>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8" name="流程图: 手动输入 47">
                        <a:extLst>
                          <a:ext uri="{FF2B5EF4-FFF2-40B4-BE49-F238E27FC236}">
                            <a16:creationId xmlns:a16="http://schemas.microsoft.com/office/drawing/2014/main" id="{ECC0727F-87FC-4762-95E9-C396B55EB313}"/>
                          </a:ext>
                        </a:extLst>
                      </p:cNvPr>
                      <p:cNvSpPr/>
                      <p:nvPr/>
                    </p:nvSpPr>
                    <p:spPr>
                      <a:xfrm flipH="1" flipV="1">
                        <a:off x="11373378" y="3968011"/>
                        <a:ext cx="170101" cy="237543"/>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9" name="流程图: 手动输入 48">
                        <a:extLst>
                          <a:ext uri="{FF2B5EF4-FFF2-40B4-BE49-F238E27FC236}">
                            <a16:creationId xmlns:a16="http://schemas.microsoft.com/office/drawing/2014/main" id="{280F4373-B62F-A207-0C0D-01D8EC5025F9}"/>
                          </a:ext>
                        </a:extLst>
                      </p:cNvPr>
                      <p:cNvSpPr/>
                      <p:nvPr/>
                    </p:nvSpPr>
                    <p:spPr>
                      <a:xfrm flipH="1" flipV="1">
                        <a:off x="11544656" y="3919948"/>
                        <a:ext cx="170101" cy="237543"/>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FDBA3189-2DAE-1BBA-14C4-A7CBA72C6829}"/>
                          </a:ext>
                        </a:extLst>
                      </p:cNvPr>
                      <p:cNvSpPr/>
                      <p:nvPr/>
                    </p:nvSpPr>
                    <p:spPr>
                      <a:xfrm>
                        <a:off x="10991850" y="3873500"/>
                        <a:ext cx="779316" cy="20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2" name="流程图: 手动输入 41">
                      <a:extLst>
                        <a:ext uri="{FF2B5EF4-FFF2-40B4-BE49-F238E27FC236}">
                          <a16:creationId xmlns:a16="http://schemas.microsoft.com/office/drawing/2014/main" id="{EBA4DC13-A1BA-E1D0-69F8-7FF9116161E1}"/>
                        </a:ext>
                      </a:extLst>
                    </p:cNvPr>
                    <p:cNvSpPr/>
                    <p:nvPr/>
                  </p:nvSpPr>
                  <p:spPr>
                    <a:xfrm rot="10800000" flipH="1" flipV="1">
                      <a:off x="10990303" y="5132193"/>
                      <a:ext cx="287293" cy="237543"/>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3" name="流程图: 手动输入 42">
                      <a:extLst>
                        <a:ext uri="{FF2B5EF4-FFF2-40B4-BE49-F238E27FC236}">
                          <a16:creationId xmlns:a16="http://schemas.microsoft.com/office/drawing/2014/main" id="{7E092588-E363-A148-DD42-EF5D3572165F}"/>
                        </a:ext>
                      </a:extLst>
                    </p:cNvPr>
                    <p:cNvSpPr/>
                    <p:nvPr/>
                  </p:nvSpPr>
                  <p:spPr>
                    <a:xfrm rot="10800000" flipH="1" flipV="1">
                      <a:off x="11261441" y="5078982"/>
                      <a:ext cx="287293" cy="237543"/>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流程图: 手动输入 43">
                      <a:extLst>
                        <a:ext uri="{FF2B5EF4-FFF2-40B4-BE49-F238E27FC236}">
                          <a16:creationId xmlns:a16="http://schemas.microsoft.com/office/drawing/2014/main" id="{4794FE1E-3399-E10D-3F7A-2E8B244C7592}"/>
                        </a:ext>
                      </a:extLst>
                    </p:cNvPr>
                    <p:cNvSpPr/>
                    <p:nvPr/>
                  </p:nvSpPr>
                  <p:spPr>
                    <a:xfrm rot="10800000" flipH="1" flipV="1">
                      <a:off x="11538288" y="5038306"/>
                      <a:ext cx="287293" cy="237543"/>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78B71BDC-EEBF-1D85-D7A3-665EF4E09F77}"/>
                        </a:ext>
                      </a:extLst>
                    </p:cNvPr>
                    <p:cNvSpPr/>
                    <p:nvPr/>
                  </p:nvSpPr>
                  <p:spPr>
                    <a:xfrm rot="10800000">
                      <a:off x="10970751" y="5274628"/>
                      <a:ext cx="779316" cy="20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5" name="椭圆 34">
                    <a:extLst>
                      <a:ext uri="{FF2B5EF4-FFF2-40B4-BE49-F238E27FC236}">
                        <a16:creationId xmlns:a16="http://schemas.microsoft.com/office/drawing/2014/main" id="{9A8E387D-9545-959D-02F8-165777445546}"/>
                      </a:ext>
                    </a:extLst>
                  </p:cNvPr>
                  <p:cNvSpPr/>
                  <p:nvPr/>
                </p:nvSpPr>
                <p:spPr>
                  <a:xfrm rot="21403969">
                    <a:off x="9833991" y="2122352"/>
                    <a:ext cx="397807" cy="772222"/>
                  </a:xfrm>
                  <a:prstGeom prst="ellips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6" name="直接连接符 35">
                    <a:extLst>
                      <a:ext uri="{FF2B5EF4-FFF2-40B4-BE49-F238E27FC236}">
                        <a16:creationId xmlns:a16="http://schemas.microsoft.com/office/drawing/2014/main" id="{046EEAA1-400F-480A-B6FE-97431E66FAEE}"/>
                      </a:ext>
                    </a:extLst>
                  </p:cNvPr>
                  <p:cNvCxnSpPr>
                    <a:cxnSpLocks/>
                  </p:cNvCxnSpPr>
                  <p:nvPr/>
                </p:nvCxnSpPr>
                <p:spPr>
                  <a:xfrm flipV="1">
                    <a:off x="10214457" y="2019370"/>
                    <a:ext cx="1009849" cy="296943"/>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FE2A1A7-D34E-B584-F700-1AF43F1673DF}"/>
                      </a:ext>
                    </a:extLst>
                  </p:cNvPr>
                  <p:cNvCxnSpPr>
                    <a:cxnSpLocks/>
                  </p:cNvCxnSpPr>
                  <p:nvPr/>
                </p:nvCxnSpPr>
                <p:spPr>
                  <a:xfrm flipV="1">
                    <a:off x="10170311" y="2361889"/>
                    <a:ext cx="1104559" cy="277873"/>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pic>
                <p:nvPicPr>
                  <p:cNvPr id="38" name="Picture 2" descr="多通道神经电极(Utah Array)--性能参数，报价/价格，图片--中国生物器材网">
                    <a:extLst>
                      <a:ext uri="{FF2B5EF4-FFF2-40B4-BE49-F238E27FC236}">
                        <a16:creationId xmlns:a16="http://schemas.microsoft.com/office/drawing/2014/main" id="{D06F33EA-73AE-26AF-F37D-AB6BFA27AEC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588" t="16161" b="3510"/>
                  <a:stretch/>
                </p:blipFill>
                <p:spPr bwMode="auto">
                  <a:xfrm rot="6123021">
                    <a:off x="10119725" y="2909210"/>
                    <a:ext cx="843350" cy="61540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接箭头连接符 38">
                    <a:extLst>
                      <a:ext uri="{FF2B5EF4-FFF2-40B4-BE49-F238E27FC236}">
                        <a16:creationId xmlns:a16="http://schemas.microsoft.com/office/drawing/2014/main" id="{4B1BB33F-FF2E-3AF3-C6E1-DB632BBCBCE7}"/>
                      </a:ext>
                    </a:extLst>
                  </p:cNvPr>
                  <p:cNvCxnSpPr>
                    <a:cxnSpLocks/>
                  </p:cNvCxnSpPr>
                  <p:nvPr/>
                </p:nvCxnSpPr>
                <p:spPr>
                  <a:xfrm flipH="1" flipV="1">
                    <a:off x="10152446" y="2831279"/>
                    <a:ext cx="188839" cy="1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3" name="椭圆 12">
                <a:extLst>
                  <a:ext uri="{FF2B5EF4-FFF2-40B4-BE49-F238E27FC236}">
                    <a16:creationId xmlns:a16="http://schemas.microsoft.com/office/drawing/2014/main" id="{8183EC85-8658-AA03-9C7A-C6A6201B85B0}"/>
                  </a:ext>
                </a:extLst>
              </p:cNvPr>
              <p:cNvSpPr/>
              <p:nvPr/>
            </p:nvSpPr>
            <p:spPr>
              <a:xfrm>
                <a:off x="6179989" y="1757946"/>
                <a:ext cx="918112" cy="163592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524632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6"/>
          <p:cNvSpPr>
            <a:spLocks noChangeShapeType="1"/>
          </p:cNvSpPr>
          <p:nvPr/>
        </p:nvSpPr>
        <p:spPr bwMode="auto">
          <a:xfrm>
            <a:off x="0" y="685800"/>
            <a:ext cx="12192000" cy="0"/>
          </a:xfrm>
          <a:prstGeom prst="line">
            <a:avLst/>
          </a:prstGeom>
          <a:noFill/>
          <a:ln w="76200">
            <a:solidFill>
              <a:srgbClr val="FF0000"/>
            </a:solidFill>
            <a:round/>
            <a:headEnd/>
            <a:tailEnd/>
          </a:ln>
          <a:effectLst>
            <a:outerShdw dist="53882" dir="2700000" algn="ctr" rotWithShape="0">
              <a:schemeClr val="bg2">
                <a:alpha val="50000"/>
              </a:schemeClr>
            </a:outerShdw>
          </a:effectLst>
        </p:spPr>
        <p:txBody>
          <a:bodyPr/>
          <a:lstStyle/>
          <a:p>
            <a:pPr>
              <a:defRPr/>
            </a:pPr>
            <a:endParaRPr lang="en-US"/>
          </a:p>
        </p:txBody>
      </p:sp>
      <p:pic>
        <p:nvPicPr>
          <p:cNvPr id="3" name="Picture 2" descr="A close up of a device&#10;&#10;Description automatically generated">
            <a:extLst>
              <a:ext uri="{FF2B5EF4-FFF2-40B4-BE49-F238E27FC236}">
                <a16:creationId xmlns:a16="http://schemas.microsoft.com/office/drawing/2014/main" id="{A96C0A8E-E658-4CCE-B5D8-9E6573AAD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875497"/>
            <a:ext cx="5810629" cy="3405923"/>
          </a:xfrm>
          <a:prstGeom prst="rect">
            <a:avLst/>
          </a:prstGeom>
        </p:spPr>
      </p:pic>
      <p:pic>
        <p:nvPicPr>
          <p:cNvPr id="5" name="Picture 4" descr="A picture containing gong, pizza&#10;&#10;Description automatically generated">
            <a:extLst>
              <a:ext uri="{FF2B5EF4-FFF2-40B4-BE49-F238E27FC236}">
                <a16:creationId xmlns:a16="http://schemas.microsoft.com/office/drawing/2014/main" id="{291BCE45-E5C4-426E-B61F-8561EAE3CE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6050" y="4342268"/>
            <a:ext cx="1756979" cy="1295400"/>
          </a:xfrm>
          <a:prstGeom prst="rect">
            <a:avLst/>
          </a:prstGeom>
        </p:spPr>
      </p:pic>
      <p:sp>
        <p:nvSpPr>
          <p:cNvPr id="7" name="TextBox 6">
            <a:extLst>
              <a:ext uri="{FF2B5EF4-FFF2-40B4-BE49-F238E27FC236}">
                <a16:creationId xmlns:a16="http://schemas.microsoft.com/office/drawing/2014/main" id="{11079079-389D-48C2-954F-F9E229D1F5EA}"/>
              </a:ext>
            </a:extLst>
          </p:cNvPr>
          <p:cNvSpPr txBox="1"/>
          <p:nvPr/>
        </p:nvSpPr>
        <p:spPr>
          <a:xfrm>
            <a:off x="-15237" y="1113549"/>
            <a:ext cx="6096001" cy="369332"/>
          </a:xfrm>
          <a:prstGeom prst="rect">
            <a:avLst/>
          </a:prstGeom>
          <a:noFill/>
        </p:spPr>
        <p:txBody>
          <a:bodyPr wrap="square" rtlCol="0">
            <a:spAutoFit/>
          </a:bodyPr>
          <a:lstStyle/>
          <a:p>
            <a:pPr algn="ctr"/>
            <a:r>
              <a:rPr lang="en-US" altLang="zh-CN"/>
              <a:t>Argus II,</a:t>
            </a:r>
            <a:r>
              <a:rPr lang="zh-CN" altLang="en-US"/>
              <a:t> </a:t>
            </a:r>
            <a:r>
              <a:rPr lang="en-US"/>
              <a:t>CE </a:t>
            </a:r>
            <a:r>
              <a:rPr lang="en-US" dirty="0"/>
              <a:t>2011,  FDA approval (2013)</a:t>
            </a:r>
          </a:p>
        </p:txBody>
      </p:sp>
      <p:sp>
        <p:nvSpPr>
          <p:cNvPr id="10" name="TextBox 9">
            <a:extLst>
              <a:ext uri="{FF2B5EF4-FFF2-40B4-BE49-F238E27FC236}">
                <a16:creationId xmlns:a16="http://schemas.microsoft.com/office/drawing/2014/main" id="{01D96A6F-F1EF-4EC4-9DAF-1A18A2953B75}"/>
              </a:ext>
            </a:extLst>
          </p:cNvPr>
          <p:cNvSpPr txBox="1"/>
          <p:nvPr/>
        </p:nvSpPr>
        <p:spPr>
          <a:xfrm>
            <a:off x="1499118" y="73861"/>
            <a:ext cx="9163292" cy="523220"/>
          </a:xfrm>
          <a:prstGeom prst="rect">
            <a:avLst/>
          </a:prstGeom>
          <a:noFill/>
        </p:spPr>
        <p:txBody>
          <a:bodyPr wrap="square" rtlCol="0">
            <a:spAutoFit/>
          </a:bodyPr>
          <a:lstStyle/>
          <a:p>
            <a:pPr algn="ctr"/>
            <a:r>
              <a:rPr lang="zh-CN" altLang="en-US" sz="2800" b="1">
                <a:latin typeface="Microsoft YaHei" panose="020B0503020204020204" pitchFamily="34" charset="-122"/>
                <a:ea typeface="Microsoft YaHei" panose="020B0503020204020204" pitchFamily="34" charset="-122"/>
              </a:rPr>
              <a:t>且正在变为现实</a:t>
            </a:r>
            <a:endParaRPr lang="en-US" sz="2800" b="1" dirty="0">
              <a:latin typeface="Microsoft YaHei" panose="020B0503020204020204" pitchFamily="34" charset="-122"/>
              <a:ea typeface="Microsoft YaHei" panose="020B0503020204020204" pitchFamily="34" charset="-122"/>
            </a:endParaRPr>
          </a:p>
        </p:txBody>
      </p:sp>
      <p:sp>
        <p:nvSpPr>
          <p:cNvPr id="16" name="Rectangle 15"/>
          <p:cNvSpPr/>
          <p:nvPr/>
        </p:nvSpPr>
        <p:spPr>
          <a:xfrm>
            <a:off x="320368" y="5838415"/>
            <a:ext cx="5918199" cy="707886"/>
          </a:xfrm>
          <a:prstGeom prst="rect">
            <a:avLst/>
          </a:prstGeom>
        </p:spPr>
        <p:txBody>
          <a:bodyPr wrap="square">
            <a:spAutoFit/>
          </a:bodyPr>
          <a:lstStyle/>
          <a:p>
            <a:pPr marL="285750" indent="-285750">
              <a:buFont typeface="Arial" panose="020B0604020202020204" pitchFamily="34" charset="0"/>
              <a:buChar char="•"/>
            </a:pPr>
            <a:r>
              <a:rPr lang="en-HK" sz="2000">
                <a:solidFill>
                  <a:srgbClr val="000000"/>
                </a:solidFill>
                <a:latin typeface="Times New Roman" panose="02020603050405020304" pitchFamily="18" charset="0"/>
                <a:ea typeface="Calibri" panose="020F0502020204030204" pitchFamily="34" charset="0"/>
              </a:rPr>
              <a:t>200 </a:t>
            </a:r>
            <a:r>
              <a:rPr lang="zh-CN" altLang="en-US" sz="2000">
                <a:solidFill>
                  <a:srgbClr val="000000"/>
                </a:solidFill>
                <a:latin typeface="Times New Roman" panose="02020603050405020304" pitchFamily="18" charset="0"/>
                <a:ea typeface="Calibri" panose="020F0502020204030204" pitchFamily="34" charset="0"/>
              </a:rPr>
              <a:t>案例</a:t>
            </a:r>
            <a:endParaRPr lang="en-HK" sz="2000" dirty="0">
              <a:solidFill>
                <a:srgbClr val="000000"/>
              </a:solidFill>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zh-CN" altLang="en-US" sz="2000">
                <a:solidFill>
                  <a:srgbClr val="000000"/>
                </a:solidFill>
                <a:latin typeface="Times New Roman" panose="02020603050405020304" pitchFamily="18" charset="0"/>
                <a:ea typeface="Calibri" panose="020F0502020204030204" pitchFamily="34" charset="0"/>
              </a:rPr>
              <a:t>电极</a:t>
            </a:r>
            <a:r>
              <a:rPr lang="en-US" sz="2000">
                <a:solidFill>
                  <a:srgbClr val="000000"/>
                </a:solidFill>
                <a:latin typeface="Times New Roman" panose="02020603050405020304" pitchFamily="18" charset="0"/>
                <a:ea typeface="Calibri" panose="020F0502020204030204" pitchFamily="34" charset="0"/>
              </a:rPr>
              <a:t>: </a:t>
            </a:r>
            <a:r>
              <a:rPr lang="en-US" sz="2000" dirty="0">
                <a:solidFill>
                  <a:srgbClr val="000000"/>
                </a:solidFill>
                <a:latin typeface="Times New Roman" panose="02020603050405020304" pitchFamily="18" charset="0"/>
                <a:ea typeface="Calibri" panose="020F0502020204030204" pitchFamily="34" charset="0"/>
              </a:rPr>
              <a:t>60</a:t>
            </a:r>
            <a:r>
              <a:rPr lang="en-US" sz="2000">
                <a:solidFill>
                  <a:srgbClr val="000000"/>
                </a:solidFill>
                <a:latin typeface="Times New Roman" panose="02020603050405020304" pitchFamily="18" charset="0"/>
                <a:ea typeface="Calibri" panose="020F0502020204030204" pitchFamily="34" charset="0"/>
              </a:rPr>
              <a:t>, </a:t>
            </a:r>
            <a:r>
              <a:rPr lang="zh-CN" altLang="en-US" sz="2000">
                <a:solidFill>
                  <a:srgbClr val="000000"/>
                </a:solidFill>
                <a:latin typeface="Times New Roman" panose="02020603050405020304" pitchFamily="18" charset="0"/>
                <a:ea typeface="Calibri" panose="020F0502020204030204" pitchFamily="34" charset="0"/>
              </a:rPr>
              <a:t>面积</a:t>
            </a:r>
            <a:r>
              <a:rPr lang="en-US" sz="2000">
                <a:solidFill>
                  <a:srgbClr val="000000"/>
                </a:solidFill>
                <a:latin typeface="Times New Roman" panose="02020603050405020304" pitchFamily="18" charset="0"/>
                <a:ea typeface="Calibri" panose="020F0502020204030204" pitchFamily="34" charset="0"/>
              </a:rPr>
              <a:t>: 5 mm</a:t>
            </a:r>
            <a:r>
              <a:rPr lang="en-US" sz="2000">
                <a:solidFill>
                  <a:srgbClr val="000000"/>
                </a:solidFill>
                <a:latin typeface="Times New Roman" panose="02020603050405020304" pitchFamily="18" charset="0"/>
              </a:rPr>
              <a:t> × </a:t>
            </a:r>
            <a:r>
              <a:rPr lang="en-US" sz="2000">
                <a:solidFill>
                  <a:srgbClr val="000000"/>
                </a:solidFill>
                <a:latin typeface="Times New Roman" panose="02020603050405020304" pitchFamily="18" charset="0"/>
                <a:ea typeface="Calibri" panose="020F0502020204030204" pitchFamily="34" charset="0"/>
              </a:rPr>
              <a:t>5.7 mm</a:t>
            </a:r>
            <a:endParaRPr lang="en-US" sz="2000" dirty="0">
              <a:solidFill>
                <a:srgbClr val="000000"/>
              </a:solidFill>
              <a:latin typeface="Times New Roman" panose="02020603050405020304" pitchFamily="18" charset="0"/>
              <a:ea typeface="Calibri" panose="020F0502020204030204" pitchFamily="34" charset="0"/>
            </a:endParaRPr>
          </a:p>
        </p:txBody>
      </p:sp>
      <p:sp>
        <p:nvSpPr>
          <p:cNvPr id="9" name="Slide Number Placeholder 3">
            <a:extLst>
              <a:ext uri="{FF2B5EF4-FFF2-40B4-BE49-F238E27FC236}">
                <a16:creationId xmlns:a16="http://schemas.microsoft.com/office/drawing/2014/main" id="{1237B5D3-F1A1-4F80-8CFB-DE964EE2042E}"/>
              </a:ext>
            </a:extLst>
          </p:cNvPr>
          <p:cNvSpPr>
            <a:spLocks noGrp="1"/>
          </p:cNvSpPr>
          <p:nvPr>
            <p:ph type="sldNum" sz="quarter" idx="12"/>
          </p:nvPr>
        </p:nvSpPr>
        <p:spPr>
          <a:xfrm>
            <a:off x="10037193" y="6502470"/>
            <a:ext cx="2133600" cy="365125"/>
          </a:xfrm>
        </p:spPr>
        <p:txBody>
          <a:bodyPr/>
          <a:lstStyle/>
          <a:p>
            <a:pPr>
              <a:defRPr/>
            </a:pPr>
            <a:fld id="{0FD34B0A-A3F4-4E80-81ED-FCB237F7CBB5}" type="slidenum">
              <a:rPr lang="en-US" smtClean="0"/>
              <a:pPr>
                <a:defRPr/>
              </a:pPr>
              <a:t>61</a:t>
            </a:fld>
            <a:endParaRPr lang="en-US"/>
          </a:p>
        </p:txBody>
      </p:sp>
      <p:pic>
        <p:nvPicPr>
          <p:cNvPr id="2" name="Picture 1" descr="A close up of a map&#10;&#10;Description automatically generated">
            <a:extLst>
              <a:ext uri="{FF2B5EF4-FFF2-40B4-BE49-F238E27FC236}">
                <a16:creationId xmlns:a16="http://schemas.microsoft.com/office/drawing/2014/main" id="{DE8AC558-8336-484E-A77D-38C243AE2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1422" y="1834206"/>
            <a:ext cx="5778178" cy="3908767"/>
          </a:xfrm>
          <a:prstGeom prst="rect">
            <a:avLst/>
          </a:prstGeom>
        </p:spPr>
      </p:pic>
      <p:sp>
        <p:nvSpPr>
          <p:cNvPr id="4" name="TextBox 3">
            <a:extLst>
              <a:ext uri="{FF2B5EF4-FFF2-40B4-BE49-F238E27FC236}">
                <a16:creationId xmlns:a16="http://schemas.microsoft.com/office/drawing/2014/main" id="{65456A95-0F02-4E12-BB3A-5BA5DA359A40}"/>
              </a:ext>
            </a:extLst>
          </p:cNvPr>
          <p:cNvSpPr txBox="1"/>
          <p:nvPr/>
        </p:nvSpPr>
        <p:spPr>
          <a:xfrm>
            <a:off x="7614409" y="1141711"/>
            <a:ext cx="6096001" cy="369332"/>
          </a:xfrm>
          <a:prstGeom prst="rect">
            <a:avLst/>
          </a:prstGeom>
          <a:noFill/>
        </p:spPr>
        <p:txBody>
          <a:bodyPr wrap="square" rtlCol="0">
            <a:spAutoFit/>
          </a:bodyPr>
          <a:lstStyle/>
          <a:p>
            <a:r>
              <a:rPr lang="en-US">
                <a:latin typeface="CMR12"/>
              </a:rPr>
              <a:t>Alpha IMS implant,</a:t>
            </a:r>
            <a:r>
              <a:rPr lang="zh-CN" altLang="en-US">
                <a:latin typeface="CMR12"/>
              </a:rPr>
              <a:t> </a:t>
            </a:r>
            <a:r>
              <a:rPr lang="en-US" altLang="zh-CN">
                <a:latin typeface="CMR12"/>
              </a:rPr>
              <a:t>CE (2013)</a:t>
            </a:r>
            <a:endParaRPr lang="en-US"/>
          </a:p>
        </p:txBody>
      </p:sp>
      <p:sp>
        <p:nvSpPr>
          <p:cNvPr id="14" name="TextBox 13">
            <a:extLst>
              <a:ext uri="{FF2B5EF4-FFF2-40B4-BE49-F238E27FC236}">
                <a16:creationId xmlns:a16="http://schemas.microsoft.com/office/drawing/2014/main" id="{E25D283D-5A1A-4ECF-B863-92B5FAB1E978}"/>
              </a:ext>
            </a:extLst>
          </p:cNvPr>
          <p:cNvSpPr txBox="1"/>
          <p:nvPr/>
        </p:nvSpPr>
        <p:spPr>
          <a:xfrm>
            <a:off x="6517696" y="5820319"/>
            <a:ext cx="2353474" cy="707886"/>
          </a:xfrm>
          <a:prstGeom prst="rect">
            <a:avLst/>
          </a:prstGeom>
          <a:noFill/>
        </p:spPr>
        <p:txBody>
          <a:bodyPr wrap="square">
            <a:spAutoFit/>
          </a:bodyPr>
          <a:lstStyle/>
          <a:p>
            <a:pPr marL="285750" indent="-285750">
              <a:buFont typeface="Arial" panose="020B0604020202020204" pitchFamily="34" charset="0"/>
              <a:buChar char="•"/>
            </a:pPr>
            <a:r>
              <a:rPr lang="en-US" sz="2000">
                <a:solidFill>
                  <a:srgbClr val="000000"/>
                </a:solidFill>
                <a:latin typeface="Times New Roman" panose="02020603050405020304" pitchFamily="18" charset="0"/>
              </a:rPr>
              <a:t>1500 </a:t>
            </a:r>
            <a:r>
              <a:rPr lang="zh-CN" altLang="en-US" sz="2000">
                <a:solidFill>
                  <a:srgbClr val="000000"/>
                </a:solidFill>
                <a:latin typeface="Times New Roman" panose="02020603050405020304" pitchFamily="18" charset="0"/>
              </a:rPr>
              <a:t>电极</a:t>
            </a:r>
            <a:endParaRPr lang="en-US" sz="200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2000">
                <a:solidFill>
                  <a:srgbClr val="000000"/>
                </a:solidFill>
                <a:latin typeface="Times New Roman" panose="02020603050405020304" pitchFamily="18" charset="0"/>
              </a:rPr>
              <a:t>3 mm × 3 mm</a:t>
            </a:r>
          </a:p>
        </p:txBody>
      </p:sp>
      <p:sp>
        <p:nvSpPr>
          <p:cNvPr id="13" name="TextBox 12">
            <a:extLst>
              <a:ext uri="{FF2B5EF4-FFF2-40B4-BE49-F238E27FC236}">
                <a16:creationId xmlns:a16="http://schemas.microsoft.com/office/drawing/2014/main" id="{26314AC2-7919-4229-9D92-D432222BE5DA}"/>
              </a:ext>
            </a:extLst>
          </p:cNvPr>
          <p:cNvSpPr txBox="1"/>
          <p:nvPr/>
        </p:nvSpPr>
        <p:spPr>
          <a:xfrm>
            <a:off x="9218298" y="5856139"/>
            <a:ext cx="1424301" cy="646331"/>
          </a:xfrm>
          <a:prstGeom prst="rect">
            <a:avLst/>
          </a:prstGeom>
          <a:noFill/>
          <a:ln w="25400">
            <a:solidFill>
              <a:schemeClr val="tx1"/>
            </a:solidFill>
          </a:ln>
        </p:spPr>
        <p:txBody>
          <a:bodyPr wrap="square" rtlCol="0">
            <a:spAutoFit/>
          </a:bodyPr>
          <a:lstStyle/>
          <a:p>
            <a:r>
              <a:rPr lang="en-US">
                <a:latin typeface="Microsoft YaHei" panose="020B0503020204020204" pitchFamily="34" charset="-122"/>
                <a:ea typeface="Microsoft YaHei" panose="020B0503020204020204" pitchFamily="34" charset="-122"/>
              </a:rPr>
              <a:t>2019</a:t>
            </a:r>
            <a:r>
              <a:rPr lang="zh-CN" altLang="en-US">
                <a:latin typeface="Microsoft YaHei" panose="020B0503020204020204" pitchFamily="34" charset="-122"/>
                <a:ea typeface="Microsoft YaHei" panose="020B0503020204020204" pitchFamily="34" charset="-122"/>
              </a:rPr>
              <a:t>年</a:t>
            </a:r>
            <a:r>
              <a:rPr lang="en-US" altLang="zh-CN">
                <a:latin typeface="Microsoft YaHei" panose="020B0503020204020204" pitchFamily="34" charset="-122"/>
                <a:ea typeface="Microsoft YaHei" panose="020B0503020204020204" pitchFamily="34" charset="-122"/>
              </a:rPr>
              <a:t>3</a:t>
            </a:r>
            <a:r>
              <a:rPr lang="zh-CN" altLang="en-US">
                <a:latin typeface="Microsoft YaHei" panose="020B0503020204020204" pitchFamily="34" charset="-122"/>
                <a:ea typeface="Microsoft YaHei" panose="020B0503020204020204" pitchFamily="34" charset="-122"/>
              </a:rPr>
              <a:t>月，</a:t>
            </a:r>
            <a:endParaRPr lang="en-US" altLang="zh-CN">
              <a:latin typeface="Microsoft YaHei" panose="020B0503020204020204" pitchFamily="34" charset="-122"/>
              <a:ea typeface="Microsoft YaHei" panose="020B0503020204020204" pitchFamily="34" charset="-122"/>
            </a:endParaRPr>
          </a:p>
          <a:p>
            <a:r>
              <a:rPr lang="zh-CN" altLang="en-US">
                <a:latin typeface="Microsoft YaHei" panose="020B0503020204020204" pitchFamily="34" charset="-122"/>
                <a:ea typeface="Microsoft YaHei" panose="020B0503020204020204" pitchFamily="34" charset="-122"/>
              </a:rPr>
              <a:t>该公司倒闭</a:t>
            </a:r>
            <a:endParaRPr lang="en-US">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258CDF54-8AED-4D98-9DC8-79BDCB3AA51B}"/>
              </a:ext>
            </a:extLst>
          </p:cNvPr>
          <p:cNvSpPr txBox="1"/>
          <p:nvPr/>
        </p:nvSpPr>
        <p:spPr>
          <a:xfrm>
            <a:off x="2943038" y="5880904"/>
            <a:ext cx="3281681" cy="369332"/>
          </a:xfrm>
          <a:prstGeom prst="rect">
            <a:avLst/>
          </a:prstGeom>
          <a:noFill/>
        </p:spPr>
        <p:txBody>
          <a:bodyPr wrap="square" rtlCol="0">
            <a:spAutoFit/>
          </a:bodyPr>
          <a:lstStyle/>
          <a:p>
            <a:r>
              <a:rPr lang="zh-CN" altLang="en-US">
                <a:solidFill>
                  <a:srgbClr val="C00000"/>
                </a:solidFill>
              </a:rPr>
              <a:t>人数少</a:t>
            </a:r>
            <a:endParaRPr lang="en-US">
              <a:solidFill>
                <a:srgbClr val="C00000"/>
              </a:solidFill>
            </a:endParaRPr>
          </a:p>
        </p:txBody>
      </p:sp>
      <p:sp>
        <p:nvSpPr>
          <p:cNvPr id="18" name="TextBox 17">
            <a:extLst>
              <a:ext uri="{FF2B5EF4-FFF2-40B4-BE49-F238E27FC236}">
                <a16:creationId xmlns:a16="http://schemas.microsoft.com/office/drawing/2014/main" id="{D5C00D04-554C-440C-9BCC-9A403E32DBF0}"/>
              </a:ext>
            </a:extLst>
          </p:cNvPr>
          <p:cNvSpPr txBox="1"/>
          <p:nvPr/>
        </p:nvSpPr>
        <p:spPr>
          <a:xfrm>
            <a:off x="4486341" y="6158873"/>
            <a:ext cx="1476688" cy="369332"/>
          </a:xfrm>
          <a:prstGeom prst="rect">
            <a:avLst/>
          </a:prstGeom>
          <a:noFill/>
        </p:spPr>
        <p:txBody>
          <a:bodyPr wrap="square" rtlCol="0">
            <a:spAutoFit/>
          </a:bodyPr>
          <a:lstStyle/>
          <a:p>
            <a:r>
              <a:rPr lang="zh-CN" altLang="en-US">
                <a:solidFill>
                  <a:srgbClr val="C00000"/>
                </a:solidFill>
              </a:rPr>
              <a:t>面积小</a:t>
            </a:r>
            <a:endParaRPr lang="en-US">
              <a:solidFill>
                <a:srgbClr val="C00000"/>
              </a:solidFill>
            </a:endParaRPr>
          </a:p>
        </p:txBody>
      </p:sp>
      <p:sp>
        <p:nvSpPr>
          <p:cNvPr id="20" name="Rectangle: Rounded Corners 19">
            <a:extLst>
              <a:ext uri="{FF2B5EF4-FFF2-40B4-BE49-F238E27FC236}">
                <a16:creationId xmlns:a16="http://schemas.microsoft.com/office/drawing/2014/main" id="{F6DCE926-6C4E-4EB4-AE3A-8EA48E01EB5F}"/>
              </a:ext>
            </a:extLst>
          </p:cNvPr>
          <p:cNvSpPr/>
          <p:nvPr/>
        </p:nvSpPr>
        <p:spPr>
          <a:xfrm>
            <a:off x="6080764" y="927205"/>
            <a:ext cx="6010151" cy="5722768"/>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C6BE671-D431-437E-9E0D-FDBD2F9F05C1}"/>
              </a:ext>
            </a:extLst>
          </p:cNvPr>
          <p:cNvSpPr/>
          <p:nvPr/>
        </p:nvSpPr>
        <p:spPr>
          <a:xfrm>
            <a:off x="101085" y="914400"/>
            <a:ext cx="5899801" cy="5722768"/>
          </a:xfrm>
          <a:prstGeom prst="round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51EE76-41AF-46A7-8E12-30B3E162E9F5}"/>
              </a:ext>
            </a:extLst>
          </p:cNvPr>
          <p:cNvSpPr/>
          <p:nvPr/>
        </p:nvSpPr>
        <p:spPr>
          <a:xfrm>
            <a:off x="11786356" y="6393934"/>
            <a:ext cx="428322" cy="369332"/>
          </a:xfrm>
          <a:prstGeom prst="rect">
            <a:avLst/>
          </a:prstGeom>
        </p:spPr>
        <p:txBody>
          <a:bodyPr wrap="none">
            <a:spAutoFit/>
          </a:bodyPr>
          <a:lstStyle/>
          <a:p>
            <a:r>
              <a:rPr lang="en-US">
                <a:latin typeface="+mj-lt"/>
              </a:rPr>
              <a:t>13</a:t>
            </a:r>
          </a:p>
        </p:txBody>
      </p:sp>
    </p:spTree>
    <p:extLst>
      <p:ext uri="{BB962C8B-B14F-4D97-AF65-F5344CB8AC3E}">
        <p14:creationId xmlns:p14="http://schemas.microsoft.com/office/powerpoint/2010/main" val="3618247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a:extLst>
              <a:ext uri="{FF2B5EF4-FFF2-40B4-BE49-F238E27FC236}">
                <a16:creationId xmlns:a16="http://schemas.microsoft.com/office/drawing/2014/main" id="{5D68FCC6-17EF-4758-92C0-5BF50830CF8B}"/>
              </a:ext>
            </a:extLst>
          </p:cNvPr>
          <p:cNvSpPr>
            <a:spLocks noGrp="1"/>
          </p:cNvSpPr>
          <p:nvPr>
            <p:ph type="sldNum" sz="quarter" idx="12"/>
          </p:nvPr>
        </p:nvSpPr>
        <p:spPr>
          <a:xfrm>
            <a:off x="8525522" y="6476515"/>
            <a:ext cx="2133600" cy="365125"/>
          </a:xfrm>
        </p:spPr>
        <p:txBody>
          <a:bodyPr/>
          <a:lstStyle/>
          <a:p>
            <a:pPr>
              <a:defRPr/>
            </a:pPr>
            <a:fld id="{0FD34B0A-A3F4-4E80-81ED-FCB237F7CBB5}" type="slidenum">
              <a:rPr lang="en-US" smtClean="0">
                <a:latin typeface="Microsoft YaHei" panose="020B0503020204020204" pitchFamily="34" charset="-122"/>
                <a:ea typeface="Microsoft YaHei" panose="020B0503020204020204" pitchFamily="34" charset="-122"/>
              </a:rPr>
              <a:pPr>
                <a:defRPr/>
              </a:pPr>
              <a:t>62</a:t>
            </a:fld>
            <a:endParaRPr lang="en-US"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CC4A6125-02CE-40CD-BAAC-432B63FD6674}"/>
              </a:ext>
            </a:extLst>
          </p:cNvPr>
          <p:cNvSpPr/>
          <p:nvPr/>
        </p:nvSpPr>
        <p:spPr>
          <a:xfrm>
            <a:off x="1647493" y="144160"/>
            <a:ext cx="2339102" cy="523220"/>
          </a:xfrm>
          <a:prstGeom prst="rect">
            <a:avLst/>
          </a:prstGeom>
        </p:spPr>
        <p:txBody>
          <a:bodyPr wrap="none">
            <a:spAutoFit/>
          </a:bodyPr>
          <a:lstStyle/>
          <a:p>
            <a:r>
              <a:rPr lang="zh-CN" altLang="en-US" sz="2800" dirty="0">
                <a:solidFill>
                  <a:srgbClr val="404040"/>
                </a:solidFill>
                <a:latin typeface="Microsoft YaHei" panose="020B0503020204020204" pitchFamily="34" charset="-122"/>
                <a:ea typeface="Microsoft YaHei" panose="020B0503020204020204" pitchFamily="34" charset="-122"/>
              </a:rPr>
              <a:t>视觉变味觉</a:t>
            </a:r>
            <a:r>
              <a:rPr lang="zh-CN" altLang="en-US" sz="2800" dirty="0">
                <a:solidFill>
                  <a:srgbClr val="404040"/>
                </a:solidFill>
                <a:latin typeface="Arial" panose="020B0604020202020204" pitchFamily="34" charset="0"/>
              </a:rPr>
              <a:t>：</a:t>
            </a:r>
            <a:endParaRPr lang="fr-FR" sz="2800" dirty="0">
              <a:latin typeface="Microsoft YaHei" panose="020B0503020204020204" pitchFamily="34" charset="-122"/>
              <a:ea typeface="Microsoft YaHei" panose="020B0503020204020204" pitchFamily="34" charset="-122"/>
            </a:endParaRPr>
          </a:p>
        </p:txBody>
      </p:sp>
      <p:pic>
        <p:nvPicPr>
          <p:cNvPr id="28674" name="Picture 2" descr="201611p69_f1.jpg">
            <a:extLst>
              <a:ext uri="{FF2B5EF4-FFF2-40B4-BE49-F238E27FC236}">
                <a16:creationId xmlns:a16="http://schemas.microsoft.com/office/drawing/2014/main" id="{8AE49C6B-062D-438E-AECC-0CD5819BB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254173"/>
            <a:ext cx="4737052" cy="47370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A17719F-5213-4CEE-9BDD-4D2BB10F922F}"/>
              </a:ext>
            </a:extLst>
          </p:cNvPr>
          <p:cNvSpPr/>
          <p:nvPr/>
        </p:nvSpPr>
        <p:spPr>
          <a:xfrm>
            <a:off x="7328181" y="1132933"/>
            <a:ext cx="3048000" cy="2308324"/>
          </a:xfrm>
          <a:prstGeom prst="rect">
            <a:avLst/>
          </a:prstGeom>
        </p:spPr>
        <p:txBody>
          <a:bodyPr wrap="square">
            <a:spAutoFit/>
          </a:bodyPr>
          <a:lstStyle/>
          <a:p>
            <a:r>
              <a:rPr lang="en-US" altLang="zh-CN" sz="2400" dirty="0" err="1">
                <a:solidFill>
                  <a:srgbClr val="404040"/>
                </a:solidFill>
                <a:latin typeface="Microsoft YaHei" panose="020B0503020204020204" pitchFamily="34" charset="-122"/>
                <a:ea typeface="Microsoft YaHei" panose="020B0503020204020204" pitchFamily="34" charset="-122"/>
              </a:rPr>
              <a:t>BrainPort</a:t>
            </a:r>
            <a:r>
              <a:rPr lang="zh-CN" altLang="en-US" sz="2400" dirty="0">
                <a:solidFill>
                  <a:srgbClr val="404040"/>
                </a:solidFill>
                <a:latin typeface="Microsoft YaHei" panose="020B0503020204020204" pitchFamily="34" charset="-122"/>
                <a:ea typeface="Microsoft YaHei" panose="020B0503020204020204" pitchFamily="34" charset="-122"/>
              </a:rPr>
              <a:t>：嵌在太阳眼镜上的一台微型摄像机将数据传到手持式主机，在那里把光信号转换为舌头能够感受到的电信号</a:t>
            </a:r>
            <a:endParaRPr lang="en-US" sz="2400" dirty="0">
              <a:latin typeface="Microsoft YaHei" panose="020B0503020204020204" pitchFamily="34" charset="-122"/>
              <a:ea typeface="Microsoft YaHei" panose="020B0503020204020204" pitchFamily="34" charset="-122"/>
            </a:endParaRPr>
          </a:p>
        </p:txBody>
      </p:sp>
      <p:sp>
        <p:nvSpPr>
          <p:cNvPr id="4" name="Rectangle 3">
            <a:extLst>
              <a:ext uri="{FF2B5EF4-FFF2-40B4-BE49-F238E27FC236}">
                <a16:creationId xmlns:a16="http://schemas.microsoft.com/office/drawing/2014/main" id="{69D087BE-75E5-4F6D-81ED-FB435D239BCD}"/>
              </a:ext>
            </a:extLst>
          </p:cNvPr>
          <p:cNvSpPr/>
          <p:nvPr/>
        </p:nvSpPr>
        <p:spPr>
          <a:xfrm>
            <a:off x="7159030" y="3761765"/>
            <a:ext cx="3794720" cy="461665"/>
          </a:xfrm>
          <a:prstGeom prst="rect">
            <a:avLst/>
          </a:prstGeom>
        </p:spPr>
        <p:txBody>
          <a:bodyPr wrap="square">
            <a:spAutoFit/>
          </a:bodyPr>
          <a:lstStyle/>
          <a:p>
            <a:r>
              <a:rPr lang="zh-CN" altLang="en-US" sz="2400" dirty="0">
                <a:solidFill>
                  <a:srgbClr val="404040"/>
                </a:solidFill>
                <a:latin typeface="Microsoft YaHei" panose="020B0503020204020204" pitchFamily="34" charset="-122"/>
                <a:ea typeface="Microsoft YaHei" panose="020B0503020204020204" pitchFamily="34" charset="-122"/>
              </a:rPr>
              <a:t>每台售价约为</a:t>
            </a:r>
            <a:r>
              <a:rPr lang="en-US" altLang="zh-CN" sz="2400" dirty="0">
                <a:solidFill>
                  <a:srgbClr val="404040"/>
                </a:solidFill>
                <a:latin typeface="Microsoft YaHei" panose="020B0503020204020204" pitchFamily="34" charset="-122"/>
                <a:ea typeface="Microsoft YaHei" panose="020B0503020204020204" pitchFamily="34" charset="-122"/>
              </a:rPr>
              <a:t>1 </a:t>
            </a:r>
            <a:r>
              <a:rPr lang="zh-CN" altLang="en-US" sz="2400" dirty="0">
                <a:solidFill>
                  <a:srgbClr val="404040"/>
                </a:solidFill>
                <a:latin typeface="Microsoft YaHei" panose="020B0503020204020204" pitchFamily="34" charset="-122"/>
                <a:ea typeface="Microsoft YaHei" panose="020B0503020204020204" pitchFamily="34" charset="-122"/>
              </a:rPr>
              <a:t>万美元</a:t>
            </a:r>
            <a:endParaRPr lang="en-US" sz="2400" dirty="0">
              <a:latin typeface="Microsoft YaHei" panose="020B0503020204020204" pitchFamily="34" charset="-122"/>
              <a:ea typeface="Microsoft YaHei" panose="020B0503020204020204" pitchFamily="34" charset="-122"/>
            </a:endParaRPr>
          </a:p>
        </p:txBody>
      </p:sp>
      <p:sp>
        <p:nvSpPr>
          <p:cNvPr id="7" name="Rectangle 6">
            <a:extLst>
              <a:ext uri="{FF2B5EF4-FFF2-40B4-BE49-F238E27FC236}">
                <a16:creationId xmlns:a16="http://schemas.microsoft.com/office/drawing/2014/main" id="{D58BC1AC-BEF2-4E21-9C54-74A7C7CF77FD}"/>
              </a:ext>
            </a:extLst>
          </p:cNvPr>
          <p:cNvSpPr/>
          <p:nvPr/>
        </p:nvSpPr>
        <p:spPr>
          <a:xfrm>
            <a:off x="7083291" y="4233208"/>
            <a:ext cx="3861581" cy="1938992"/>
          </a:xfrm>
          <a:prstGeom prst="rect">
            <a:avLst/>
          </a:prstGeom>
        </p:spPr>
        <p:txBody>
          <a:bodyPr wrap="square">
            <a:spAutoFit/>
          </a:bodyPr>
          <a:lstStyle/>
          <a:p>
            <a:r>
              <a:rPr lang="en-US" altLang="zh-CN" sz="2400" dirty="0">
                <a:solidFill>
                  <a:srgbClr val="313131"/>
                </a:solidFill>
                <a:latin typeface="Microsoft YaHei" panose="020B0503020204020204" pitchFamily="34" charset="-122"/>
                <a:ea typeface="Microsoft YaHei" panose="020B0503020204020204" pitchFamily="34" charset="-122"/>
              </a:rPr>
              <a:t>20X20</a:t>
            </a:r>
            <a:r>
              <a:rPr lang="zh-CN" altLang="en-US" sz="2400" dirty="0">
                <a:solidFill>
                  <a:srgbClr val="313131"/>
                </a:solidFill>
                <a:latin typeface="Microsoft YaHei" panose="020B0503020204020204" pitchFamily="34" charset="-122"/>
                <a:ea typeface="Microsoft YaHei" panose="020B0503020204020204" pitchFamily="34" charset="-122"/>
              </a:rPr>
              <a:t>，分辨率很低，能够正确无误地读出距离他</a:t>
            </a:r>
            <a:r>
              <a:rPr lang="en-US" altLang="zh-CN" sz="2400" dirty="0">
                <a:solidFill>
                  <a:srgbClr val="313131"/>
                </a:solidFill>
                <a:latin typeface="Microsoft YaHei" panose="020B0503020204020204" pitchFamily="34" charset="-122"/>
                <a:ea typeface="Microsoft YaHei" panose="020B0503020204020204" pitchFamily="34" charset="-122"/>
              </a:rPr>
              <a:t>1</a:t>
            </a:r>
            <a:r>
              <a:rPr lang="zh-CN" altLang="en-US" sz="2400" dirty="0">
                <a:solidFill>
                  <a:srgbClr val="313131"/>
                </a:solidFill>
                <a:latin typeface="Microsoft YaHei" panose="020B0503020204020204" pitchFamily="34" charset="-122"/>
                <a:ea typeface="Microsoft YaHei" panose="020B0503020204020204" pitchFamily="34" charset="-122"/>
              </a:rPr>
              <a:t>米远卡片上的三个字母的单词；能够看清楚物体的大致轮廓，并能独立走路。</a:t>
            </a:r>
            <a:endParaRPr lang="en-US" sz="2400" dirty="0">
              <a:solidFill>
                <a:srgbClr val="313131"/>
              </a:solidFill>
              <a:latin typeface="Microsoft YaHei" panose="020B0503020204020204" pitchFamily="34" charset="-122"/>
              <a:ea typeface="Microsoft YaHei" panose="020B0503020204020204" pitchFamily="34" charset="-122"/>
            </a:endParaRPr>
          </a:p>
        </p:txBody>
      </p:sp>
      <p:sp>
        <p:nvSpPr>
          <p:cNvPr id="5" name="Line 6">
            <a:extLst>
              <a:ext uri="{FF2B5EF4-FFF2-40B4-BE49-F238E27FC236}">
                <a16:creationId xmlns:a16="http://schemas.microsoft.com/office/drawing/2014/main" id="{CE50F29B-A15B-1BB2-7738-5557A326FF3B}"/>
              </a:ext>
            </a:extLst>
          </p:cNvPr>
          <p:cNvSpPr>
            <a:spLocks noChangeShapeType="1"/>
          </p:cNvSpPr>
          <p:nvPr/>
        </p:nvSpPr>
        <p:spPr bwMode="auto">
          <a:xfrm>
            <a:off x="0" y="685800"/>
            <a:ext cx="12192000" cy="0"/>
          </a:xfrm>
          <a:prstGeom prst="line">
            <a:avLst/>
          </a:prstGeom>
          <a:noFill/>
          <a:ln w="76200">
            <a:solidFill>
              <a:srgbClr val="FF0000"/>
            </a:solidFill>
            <a:round/>
            <a:headEnd/>
            <a:tailEnd/>
          </a:ln>
          <a:effectLst>
            <a:outerShdw dist="53882" dir="2700000" algn="ctr" rotWithShape="0">
              <a:schemeClr val="bg2">
                <a:alpha val="50000"/>
              </a:schemeClr>
            </a:outerShdw>
          </a:effectLst>
        </p:spPr>
        <p:txBody>
          <a:bodyPr/>
          <a:lstStyle/>
          <a:p>
            <a:pPr>
              <a:defRPr/>
            </a:pPr>
            <a:endParaRPr lang="en-US"/>
          </a:p>
        </p:txBody>
      </p:sp>
    </p:spTree>
    <p:extLst>
      <p:ext uri="{BB962C8B-B14F-4D97-AF65-F5344CB8AC3E}">
        <p14:creationId xmlns:p14="http://schemas.microsoft.com/office/powerpoint/2010/main" val="30596492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a:extLst>
              <a:ext uri="{FF2B5EF4-FFF2-40B4-BE49-F238E27FC236}">
                <a16:creationId xmlns:a16="http://schemas.microsoft.com/office/drawing/2014/main" id="{5D68FCC6-17EF-4758-92C0-5BF50830CF8B}"/>
              </a:ext>
            </a:extLst>
          </p:cNvPr>
          <p:cNvSpPr>
            <a:spLocks noGrp="1"/>
          </p:cNvSpPr>
          <p:nvPr>
            <p:ph type="sldNum" sz="quarter" idx="12"/>
          </p:nvPr>
        </p:nvSpPr>
        <p:spPr>
          <a:xfrm>
            <a:off x="8525522" y="6476515"/>
            <a:ext cx="2133600" cy="365125"/>
          </a:xfrm>
        </p:spPr>
        <p:txBody>
          <a:bodyPr/>
          <a:lstStyle/>
          <a:p>
            <a:pPr>
              <a:defRPr/>
            </a:pPr>
            <a:fld id="{0FD34B0A-A3F4-4E80-81ED-FCB237F7CBB5}" type="slidenum">
              <a:rPr lang="en-US" smtClean="0">
                <a:latin typeface="Microsoft YaHei" panose="020B0503020204020204" pitchFamily="34" charset="-122"/>
                <a:ea typeface="Microsoft YaHei" panose="020B0503020204020204" pitchFamily="34" charset="-122"/>
              </a:rPr>
              <a:pPr>
                <a:defRPr/>
              </a:pPr>
              <a:t>63</a:t>
            </a:fld>
            <a:endParaRPr lang="en-US"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CC4A6125-02CE-40CD-BAAC-432B63FD6674}"/>
              </a:ext>
            </a:extLst>
          </p:cNvPr>
          <p:cNvSpPr/>
          <p:nvPr/>
        </p:nvSpPr>
        <p:spPr>
          <a:xfrm>
            <a:off x="123493" y="65277"/>
            <a:ext cx="1620957" cy="523220"/>
          </a:xfrm>
          <a:prstGeom prst="rect">
            <a:avLst/>
          </a:prstGeom>
        </p:spPr>
        <p:txBody>
          <a:bodyPr wrap="none">
            <a:spAutoFit/>
          </a:bodyPr>
          <a:lstStyle/>
          <a:p>
            <a:r>
              <a:rPr lang="zh-CN" altLang="en-US" sz="2800" dirty="0">
                <a:solidFill>
                  <a:srgbClr val="404040"/>
                </a:solidFill>
                <a:latin typeface="Microsoft YaHei" panose="020B0503020204020204" pitchFamily="34" charset="-122"/>
                <a:ea typeface="Microsoft YaHei" panose="020B0503020204020204" pitchFamily="34" charset="-122"/>
              </a:rPr>
              <a:t>意念打字</a:t>
            </a:r>
            <a:endParaRPr lang="fr-FR" sz="2800" dirty="0">
              <a:latin typeface="Microsoft YaHei" panose="020B0503020204020204" pitchFamily="34" charset="-122"/>
              <a:ea typeface="Microsoft YaHei" panose="020B0503020204020204" pitchFamily="34" charset="-122"/>
            </a:endParaRPr>
          </a:p>
        </p:txBody>
      </p:sp>
      <p:sp>
        <p:nvSpPr>
          <p:cNvPr id="5" name="Line 6">
            <a:extLst>
              <a:ext uri="{FF2B5EF4-FFF2-40B4-BE49-F238E27FC236}">
                <a16:creationId xmlns:a16="http://schemas.microsoft.com/office/drawing/2014/main" id="{CE50F29B-A15B-1BB2-7738-5557A326FF3B}"/>
              </a:ext>
            </a:extLst>
          </p:cNvPr>
          <p:cNvSpPr>
            <a:spLocks noChangeShapeType="1"/>
          </p:cNvSpPr>
          <p:nvPr/>
        </p:nvSpPr>
        <p:spPr bwMode="auto">
          <a:xfrm>
            <a:off x="0" y="685800"/>
            <a:ext cx="12192000" cy="0"/>
          </a:xfrm>
          <a:prstGeom prst="line">
            <a:avLst/>
          </a:prstGeom>
          <a:noFill/>
          <a:ln w="76200">
            <a:solidFill>
              <a:srgbClr val="FF0000"/>
            </a:solidFill>
            <a:round/>
            <a:headEnd/>
            <a:tailEnd/>
          </a:ln>
          <a:effectLst>
            <a:outerShdw dist="53882" dir="2700000" algn="ctr" rotWithShape="0">
              <a:schemeClr val="bg2">
                <a:alpha val="50000"/>
              </a:schemeClr>
            </a:outerShdw>
          </a:effectLst>
        </p:spPr>
        <p:txBody>
          <a:bodyPr/>
          <a:lstStyle/>
          <a:p>
            <a:pPr>
              <a:defRPr/>
            </a:pPr>
            <a:endParaRPr lang="en-US"/>
          </a:p>
        </p:txBody>
      </p:sp>
      <p:pic>
        <p:nvPicPr>
          <p:cNvPr id="20482" name="Picture 2" descr="CGDVW">
            <a:extLst>
              <a:ext uri="{FF2B5EF4-FFF2-40B4-BE49-F238E27FC236}">
                <a16:creationId xmlns:a16="http://schemas.microsoft.com/office/drawing/2014/main" id="{985D4983-EBCC-3AD1-6F10-26D88CED6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014413"/>
            <a:ext cx="4191000" cy="555307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F8E2C425-0C9F-2FD2-B51A-5EF7A031D7FD}"/>
              </a:ext>
            </a:extLst>
          </p:cNvPr>
          <p:cNvPicPr>
            <a:picLocks noChangeAspect="1"/>
          </p:cNvPicPr>
          <p:nvPr/>
        </p:nvPicPr>
        <p:blipFill rotWithShape="1">
          <a:blip r:embed="rId4"/>
          <a:srcRect l="7466" t="14514" r="29339" b="50000"/>
          <a:stretch/>
        </p:blipFill>
        <p:spPr>
          <a:xfrm>
            <a:off x="4838700" y="881062"/>
            <a:ext cx="6934200" cy="2433637"/>
          </a:xfrm>
          <a:prstGeom prst="rect">
            <a:avLst/>
          </a:prstGeom>
        </p:spPr>
      </p:pic>
      <p:pic>
        <p:nvPicPr>
          <p:cNvPr id="20486" name="Picture 6">
            <a:extLst>
              <a:ext uri="{FF2B5EF4-FFF2-40B4-BE49-F238E27FC236}">
                <a16:creationId xmlns:a16="http://schemas.microsoft.com/office/drawing/2014/main" id="{CC7E7DBB-E259-9977-404F-61D341EC0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429000"/>
            <a:ext cx="60960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57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a:extLst>
              <a:ext uri="{FF2B5EF4-FFF2-40B4-BE49-F238E27FC236}">
                <a16:creationId xmlns:a16="http://schemas.microsoft.com/office/drawing/2014/main" id="{5D68FCC6-17EF-4758-92C0-5BF50830CF8B}"/>
              </a:ext>
            </a:extLst>
          </p:cNvPr>
          <p:cNvSpPr>
            <a:spLocks noGrp="1"/>
          </p:cNvSpPr>
          <p:nvPr>
            <p:ph type="sldNum" sz="quarter" idx="12"/>
          </p:nvPr>
        </p:nvSpPr>
        <p:spPr>
          <a:xfrm>
            <a:off x="8525522" y="6476515"/>
            <a:ext cx="2133600" cy="365125"/>
          </a:xfrm>
        </p:spPr>
        <p:txBody>
          <a:bodyPr/>
          <a:lstStyle/>
          <a:p>
            <a:pPr>
              <a:defRPr/>
            </a:pPr>
            <a:fld id="{0FD34B0A-A3F4-4E80-81ED-FCB237F7CBB5}" type="slidenum">
              <a:rPr lang="en-US" smtClean="0">
                <a:latin typeface="Microsoft YaHei" panose="020B0503020204020204" pitchFamily="34" charset="-122"/>
                <a:ea typeface="Microsoft YaHei" panose="020B0503020204020204" pitchFamily="34" charset="-122"/>
              </a:rPr>
              <a:pPr>
                <a:defRPr/>
              </a:pPr>
              <a:t>64</a:t>
            </a:fld>
            <a:endParaRPr lang="en-US" dirty="0">
              <a:latin typeface="Microsoft YaHei" panose="020B0503020204020204" pitchFamily="34" charset="-122"/>
              <a:ea typeface="Microsoft YaHei" panose="020B0503020204020204" pitchFamily="34" charset="-122"/>
            </a:endParaRPr>
          </a:p>
        </p:txBody>
      </p:sp>
      <p:sp>
        <p:nvSpPr>
          <p:cNvPr id="5" name="Line 6">
            <a:extLst>
              <a:ext uri="{FF2B5EF4-FFF2-40B4-BE49-F238E27FC236}">
                <a16:creationId xmlns:a16="http://schemas.microsoft.com/office/drawing/2014/main" id="{CE50F29B-A15B-1BB2-7738-5557A326FF3B}"/>
              </a:ext>
            </a:extLst>
          </p:cNvPr>
          <p:cNvSpPr>
            <a:spLocks noChangeShapeType="1"/>
          </p:cNvSpPr>
          <p:nvPr/>
        </p:nvSpPr>
        <p:spPr bwMode="auto">
          <a:xfrm>
            <a:off x="0" y="685800"/>
            <a:ext cx="12192000" cy="0"/>
          </a:xfrm>
          <a:prstGeom prst="line">
            <a:avLst/>
          </a:prstGeom>
          <a:noFill/>
          <a:ln w="76200">
            <a:solidFill>
              <a:srgbClr val="FF0000"/>
            </a:solidFill>
            <a:round/>
            <a:headEnd/>
            <a:tailEnd/>
          </a:ln>
          <a:effectLst>
            <a:outerShdw dist="53882" dir="2700000" algn="ctr" rotWithShape="0">
              <a:schemeClr val="bg2">
                <a:alpha val="50000"/>
              </a:schemeClr>
            </a:outerShdw>
          </a:effectLst>
        </p:spPr>
        <p:txBody>
          <a:bodyPr/>
          <a:lstStyle/>
          <a:p>
            <a:pPr>
              <a:defRPr/>
            </a:pPr>
            <a:endParaRPr lang="en-US"/>
          </a:p>
        </p:txBody>
      </p:sp>
      <p:sp>
        <p:nvSpPr>
          <p:cNvPr id="4" name="文本框 3">
            <a:extLst>
              <a:ext uri="{FF2B5EF4-FFF2-40B4-BE49-F238E27FC236}">
                <a16:creationId xmlns:a16="http://schemas.microsoft.com/office/drawing/2014/main" id="{578478C6-0FEB-EA10-82F2-D449F6098D1A}"/>
              </a:ext>
            </a:extLst>
          </p:cNvPr>
          <p:cNvSpPr txBox="1"/>
          <p:nvPr/>
        </p:nvSpPr>
        <p:spPr>
          <a:xfrm>
            <a:off x="1104899" y="5225554"/>
            <a:ext cx="10972801" cy="369332"/>
          </a:xfrm>
          <a:prstGeom prst="rect">
            <a:avLst/>
          </a:prstGeom>
          <a:noFill/>
        </p:spPr>
        <p:txBody>
          <a:bodyPr wrap="square">
            <a:spAutoFit/>
          </a:bodyPr>
          <a:lstStyle/>
          <a:p>
            <a:r>
              <a:rPr lang="zh-CN" altLang="en-US" b="0" i="0" dirty="0">
                <a:solidFill>
                  <a:srgbClr val="000000"/>
                </a:solidFill>
                <a:effectLst/>
                <a:latin typeface="Microsoft YaHei" panose="020B0503020204020204" pitchFamily="34" charset="-122"/>
                <a:ea typeface="Microsoft YaHei" panose="020B0503020204020204" pitchFamily="34" charset="-122"/>
              </a:rPr>
              <a:t>这次参与研究的被试就只有老爷子一人，他也不愿意每天花好几个小时大量的进行重复书写提供数据。</a:t>
            </a:r>
            <a:endParaRPr lang="zh-CN" altLang="en-US" dirty="0"/>
          </a:p>
        </p:txBody>
      </p:sp>
      <p:pic>
        <p:nvPicPr>
          <p:cNvPr id="21508" name="Picture 4">
            <a:extLst>
              <a:ext uri="{FF2B5EF4-FFF2-40B4-BE49-F238E27FC236}">
                <a16:creationId xmlns:a16="http://schemas.microsoft.com/office/drawing/2014/main" id="{6E0F783A-5C1C-1D41-3652-D48FCBE46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4" y="1543050"/>
            <a:ext cx="5800239" cy="3276597"/>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意念打字登Nature封面！每分钟写90个字符，准确率超99%">
            <a:extLst>
              <a:ext uri="{FF2B5EF4-FFF2-40B4-BE49-F238E27FC236}">
                <a16:creationId xmlns:a16="http://schemas.microsoft.com/office/drawing/2014/main" id="{E61ED9CF-8E3C-AC54-854A-35FC50001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450" y="1543050"/>
            <a:ext cx="5600700" cy="3170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4A83F75F-1E66-805E-2F02-82E77007A970}"/>
              </a:ext>
            </a:extLst>
          </p:cNvPr>
          <p:cNvSpPr/>
          <p:nvPr/>
        </p:nvSpPr>
        <p:spPr>
          <a:xfrm>
            <a:off x="123493" y="65277"/>
            <a:ext cx="1620957" cy="523220"/>
          </a:xfrm>
          <a:prstGeom prst="rect">
            <a:avLst/>
          </a:prstGeom>
        </p:spPr>
        <p:txBody>
          <a:bodyPr wrap="none">
            <a:spAutoFit/>
          </a:bodyPr>
          <a:lstStyle/>
          <a:p>
            <a:r>
              <a:rPr lang="zh-CN" altLang="en-US" sz="2800" dirty="0">
                <a:solidFill>
                  <a:srgbClr val="404040"/>
                </a:solidFill>
                <a:latin typeface="Microsoft YaHei" panose="020B0503020204020204" pitchFamily="34" charset="-122"/>
                <a:ea typeface="Microsoft YaHei" panose="020B0503020204020204" pitchFamily="34" charset="-122"/>
              </a:rPr>
              <a:t>意念打字</a:t>
            </a:r>
            <a:endParaRPr lang="fr-FR"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6101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072FE7-01A4-4557-81D4-510E09DC9370}"/>
              </a:ext>
            </a:extLst>
          </p:cNvPr>
          <p:cNvSpPr>
            <a:spLocks noGrp="1"/>
          </p:cNvSpPr>
          <p:nvPr>
            <p:ph type="sldNum" sz="quarter" idx="10"/>
          </p:nvPr>
        </p:nvSpPr>
        <p:spPr/>
        <p:txBody>
          <a:bodyPr/>
          <a:lstStyle/>
          <a:p>
            <a:fld id="{6C53781C-E1F6-4315-A39D-61273F2E0596}" type="slidenum">
              <a:rPr lang="zh-CN" altLang="en-US" smtClean="0"/>
              <a:pPr/>
              <a:t>65</a:t>
            </a:fld>
            <a:endParaRPr lang="zh-CN" altLang="en-US" dirty="0"/>
          </a:p>
        </p:txBody>
      </p:sp>
      <p:sp>
        <p:nvSpPr>
          <p:cNvPr id="3" name="文本占位符 2">
            <a:extLst>
              <a:ext uri="{FF2B5EF4-FFF2-40B4-BE49-F238E27FC236}">
                <a16:creationId xmlns:a16="http://schemas.microsoft.com/office/drawing/2014/main" id="{BAACBACB-ACDA-464A-A3E7-5BD360A6C67C}"/>
              </a:ext>
            </a:extLst>
          </p:cNvPr>
          <p:cNvSpPr>
            <a:spLocks noGrp="1"/>
          </p:cNvSpPr>
          <p:nvPr>
            <p:ph type="body" sz="quarter" idx="11"/>
          </p:nvPr>
        </p:nvSpPr>
        <p:spPr/>
        <p:txBody>
          <a:bodyPr/>
          <a:lstStyle/>
          <a:p>
            <a:r>
              <a:rPr lang="zh-CN" altLang="en-US" dirty="0"/>
              <a:t>参考书籍和文献</a:t>
            </a:r>
          </a:p>
        </p:txBody>
      </p:sp>
      <p:sp>
        <p:nvSpPr>
          <p:cNvPr id="4" name="文本占位符 3">
            <a:extLst>
              <a:ext uri="{FF2B5EF4-FFF2-40B4-BE49-F238E27FC236}">
                <a16:creationId xmlns:a16="http://schemas.microsoft.com/office/drawing/2014/main" id="{54163CFF-E610-4A4D-A682-03D1BE41A157}"/>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7A06F3EB-2091-4D37-BDD3-70E79A1942F5}"/>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73798FA2-BF34-4000-8381-4DDC61910F0C}"/>
              </a:ext>
            </a:extLst>
          </p:cNvPr>
          <p:cNvSpPr>
            <a:spLocks noGrp="1"/>
          </p:cNvSpPr>
          <p:nvPr>
            <p:ph type="body" sz="quarter" idx="14"/>
          </p:nvPr>
        </p:nvSpPr>
        <p:spPr/>
        <p:txBody>
          <a:bodyPr/>
          <a:lstStyle/>
          <a:p>
            <a:r>
              <a:rPr lang="en-US" altLang="zh-CN" dirty="0"/>
              <a:t>John G. Nicholls</a:t>
            </a:r>
            <a:r>
              <a:rPr lang="zh-CN" altLang="en-US" dirty="0"/>
              <a:t>著，杨雄里译，</a:t>
            </a:r>
            <a:r>
              <a:rPr lang="en-US" altLang="zh-CN" dirty="0"/>
              <a:t>《</a:t>
            </a:r>
            <a:r>
              <a:rPr lang="zh-CN" altLang="en-US" dirty="0"/>
              <a:t>神经生物学</a:t>
            </a:r>
            <a:r>
              <a:rPr lang="en-US" altLang="zh-CN" dirty="0"/>
              <a:t> – </a:t>
            </a:r>
            <a:r>
              <a:rPr lang="zh-CN" altLang="en-US" dirty="0"/>
              <a:t>从神经元到脑</a:t>
            </a:r>
            <a:r>
              <a:rPr lang="en-US" altLang="zh-CN" dirty="0"/>
              <a:t> From Neuron To Brain》</a:t>
            </a:r>
            <a:r>
              <a:rPr lang="zh-CN" altLang="en-US" dirty="0"/>
              <a:t>，原书第五版，科学出版社。</a:t>
            </a:r>
            <a:endParaRPr lang="en-US" altLang="zh-CN" dirty="0"/>
          </a:p>
          <a:p>
            <a:r>
              <a:rPr lang="zh-CN" altLang="en-US" dirty="0"/>
              <a:t>骆利群著，李沉简等译，</a:t>
            </a:r>
            <a:r>
              <a:rPr lang="en-US" altLang="zh-CN" dirty="0"/>
              <a:t>《</a:t>
            </a:r>
            <a:r>
              <a:rPr lang="zh-CN" altLang="en-US" dirty="0"/>
              <a:t>神经生物学原理 </a:t>
            </a:r>
            <a:r>
              <a:rPr lang="en-US" altLang="zh-CN" dirty="0"/>
              <a:t>Principles of Neurobiology》</a:t>
            </a:r>
            <a:r>
              <a:rPr lang="zh-CN" altLang="en-US" dirty="0"/>
              <a:t>，高等教育出版社。</a:t>
            </a:r>
            <a:endParaRPr lang="en-US" altLang="zh-CN" dirty="0"/>
          </a:p>
        </p:txBody>
      </p:sp>
    </p:spTree>
    <p:extLst>
      <p:ext uri="{BB962C8B-B14F-4D97-AF65-F5344CB8AC3E}">
        <p14:creationId xmlns:p14="http://schemas.microsoft.com/office/powerpoint/2010/main" val="2716813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BA6457-4F22-504B-9B4D-E694A08D4570}"/>
              </a:ext>
            </a:extLst>
          </p:cNvPr>
          <p:cNvSpPr>
            <a:spLocks noGrp="1"/>
          </p:cNvSpPr>
          <p:nvPr>
            <p:ph type="sldNum" sz="quarter" idx="10"/>
          </p:nvPr>
        </p:nvSpPr>
        <p:spPr/>
        <p:txBody>
          <a:bodyPr/>
          <a:lstStyle/>
          <a:p>
            <a:fld id="{6C53781C-E1F6-4315-A39D-61273F2E0596}" type="slidenum">
              <a:rPr lang="zh-CN" altLang="en-US" smtClean="0"/>
              <a:pPr/>
              <a:t>7</a:t>
            </a:fld>
            <a:endParaRPr lang="zh-CN" altLang="en-US" dirty="0"/>
          </a:p>
        </p:txBody>
      </p:sp>
      <p:sp>
        <p:nvSpPr>
          <p:cNvPr id="4" name="Text Placeholder 3">
            <a:extLst>
              <a:ext uri="{FF2B5EF4-FFF2-40B4-BE49-F238E27FC236}">
                <a16:creationId xmlns:a16="http://schemas.microsoft.com/office/drawing/2014/main" id="{DC0064E8-C514-5947-9CAD-DB93E152E6F2}"/>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EA7B048-EC3F-1641-9B99-B29F266C8717}"/>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54DD3842-BEBA-8548-8484-25DB293B9B06}"/>
              </a:ext>
            </a:extLst>
          </p:cNvPr>
          <p:cNvSpPr>
            <a:spLocks noGrp="1"/>
          </p:cNvSpPr>
          <p:nvPr>
            <p:ph type="body" sz="quarter" idx="14"/>
          </p:nvPr>
        </p:nvSpPr>
        <p:spPr/>
        <p:txBody>
          <a:bodyPr/>
          <a:lstStyle/>
          <a:p>
            <a:endParaRPr lang="en-US" dirty="0"/>
          </a:p>
        </p:txBody>
      </p:sp>
      <p:pic>
        <p:nvPicPr>
          <p:cNvPr id="8" name="Picture 7">
            <a:extLst>
              <a:ext uri="{FF2B5EF4-FFF2-40B4-BE49-F238E27FC236}">
                <a16:creationId xmlns:a16="http://schemas.microsoft.com/office/drawing/2014/main" id="{4250FE73-480A-3E45-AF2F-9EAEBC4B1557}"/>
              </a:ext>
            </a:extLst>
          </p:cNvPr>
          <p:cNvPicPr>
            <a:picLocks noChangeAspect="1"/>
          </p:cNvPicPr>
          <p:nvPr/>
        </p:nvPicPr>
        <p:blipFill>
          <a:blip r:embed="rId2"/>
          <a:stretch>
            <a:fillRect/>
          </a:stretch>
        </p:blipFill>
        <p:spPr>
          <a:xfrm>
            <a:off x="2182838" y="702981"/>
            <a:ext cx="7840580" cy="6155019"/>
          </a:xfrm>
          <a:prstGeom prst="rect">
            <a:avLst/>
          </a:prstGeom>
        </p:spPr>
      </p:pic>
      <p:sp>
        <p:nvSpPr>
          <p:cNvPr id="7" name="矩形 6">
            <a:extLst>
              <a:ext uri="{FF2B5EF4-FFF2-40B4-BE49-F238E27FC236}">
                <a16:creationId xmlns:a16="http://schemas.microsoft.com/office/drawing/2014/main" id="{38A35B68-FA79-2A4A-78CC-30ED80F57014}"/>
              </a:ext>
            </a:extLst>
          </p:cNvPr>
          <p:cNvSpPr/>
          <p:nvPr/>
        </p:nvSpPr>
        <p:spPr>
          <a:xfrm>
            <a:off x="2006600" y="702981"/>
            <a:ext cx="8178800" cy="1379207"/>
          </a:xfrm>
          <a:prstGeom prst="rect">
            <a:avLst/>
          </a:prstGeom>
          <a:solidFill>
            <a:srgbClr val="92D05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B73888B-F13F-E41B-35E6-989AE7826B5B}"/>
              </a:ext>
            </a:extLst>
          </p:cNvPr>
          <p:cNvSpPr/>
          <p:nvPr/>
        </p:nvSpPr>
        <p:spPr>
          <a:xfrm>
            <a:off x="2006600" y="2055334"/>
            <a:ext cx="8178800" cy="2714970"/>
          </a:xfrm>
          <a:prstGeom prst="rect">
            <a:avLst/>
          </a:prstGeom>
          <a:solidFill>
            <a:schemeClr val="accent3">
              <a:lumMod val="60000"/>
              <a:lumOff val="4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a:extLst>
              <a:ext uri="{FF2B5EF4-FFF2-40B4-BE49-F238E27FC236}">
                <a16:creationId xmlns:a16="http://schemas.microsoft.com/office/drawing/2014/main" id="{5154BC96-EF06-1533-3BBB-06B5F71E7426}"/>
              </a:ext>
            </a:extLst>
          </p:cNvPr>
          <p:cNvSpPr>
            <a:spLocks noGrp="1"/>
          </p:cNvSpPr>
          <p:nvPr>
            <p:ph type="body" sz="quarter" idx="11"/>
          </p:nvPr>
        </p:nvSpPr>
        <p:spPr>
          <a:xfrm>
            <a:off x="929561" y="371873"/>
            <a:ext cx="7081677" cy="598488"/>
          </a:xfrm>
        </p:spPr>
        <p:txBody>
          <a:bodyPr/>
          <a:lstStyle/>
          <a:p>
            <a:r>
              <a:rPr lang="zh-CN" altLang="en-US" dirty="0"/>
              <a:t>精彩回顾</a:t>
            </a:r>
            <a:r>
              <a:rPr lang="en-US" altLang="zh-CN" dirty="0"/>
              <a:t>—Recap II</a:t>
            </a:r>
            <a:endParaRPr lang="zh-CN" altLang="en-US" dirty="0"/>
          </a:p>
          <a:p>
            <a:endParaRPr lang="zh-CN" altLang="en-US" dirty="0"/>
          </a:p>
        </p:txBody>
      </p:sp>
    </p:spTree>
    <p:extLst>
      <p:ext uri="{BB962C8B-B14F-4D97-AF65-F5344CB8AC3E}">
        <p14:creationId xmlns:p14="http://schemas.microsoft.com/office/powerpoint/2010/main" val="411431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881A1-4D0C-A14F-A104-A47910F88BF4}"/>
              </a:ext>
            </a:extLst>
          </p:cNvPr>
          <p:cNvSpPr>
            <a:spLocks noGrp="1"/>
          </p:cNvSpPr>
          <p:nvPr>
            <p:ph type="sldNum" sz="quarter" idx="10"/>
          </p:nvPr>
        </p:nvSpPr>
        <p:spPr/>
        <p:txBody>
          <a:bodyPr/>
          <a:lstStyle/>
          <a:p>
            <a:fld id="{6C53781C-E1F6-4315-A39D-61273F2E0596}" type="slidenum">
              <a:rPr lang="zh-CN" altLang="en-US" smtClean="0"/>
              <a:pPr/>
              <a:t>8</a:t>
            </a:fld>
            <a:endParaRPr lang="zh-CN" altLang="en-US" dirty="0"/>
          </a:p>
        </p:txBody>
      </p:sp>
      <p:sp>
        <p:nvSpPr>
          <p:cNvPr id="4" name="Text Placeholder 3">
            <a:extLst>
              <a:ext uri="{FF2B5EF4-FFF2-40B4-BE49-F238E27FC236}">
                <a16:creationId xmlns:a16="http://schemas.microsoft.com/office/drawing/2014/main" id="{F879AB67-939F-1A44-96B6-8C570E286EA6}"/>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0F0AC3F2-DEBD-CF47-9935-696FB9692D18}"/>
              </a:ext>
            </a:extLst>
          </p:cNvPr>
          <p:cNvSpPr>
            <a:spLocks noGrp="1"/>
          </p:cNvSpPr>
          <p:nvPr>
            <p:ph type="body" sz="quarter" idx="13"/>
          </p:nvPr>
        </p:nvSpPr>
        <p:spPr/>
        <p:txBody>
          <a:bodyPr/>
          <a:lstStyle/>
          <a:p>
            <a:endParaRPr lang="en-US" dirty="0"/>
          </a:p>
        </p:txBody>
      </p:sp>
      <p:sp>
        <p:nvSpPr>
          <p:cNvPr id="6" name="Text Placeholder 5">
            <a:extLst>
              <a:ext uri="{FF2B5EF4-FFF2-40B4-BE49-F238E27FC236}">
                <a16:creationId xmlns:a16="http://schemas.microsoft.com/office/drawing/2014/main" id="{02902960-0A27-9A49-A3DD-D8F496B25C5A}"/>
              </a:ext>
            </a:extLst>
          </p:cNvPr>
          <p:cNvSpPr>
            <a:spLocks noGrp="1"/>
          </p:cNvSpPr>
          <p:nvPr>
            <p:ph type="body" sz="quarter" idx="14"/>
          </p:nvPr>
        </p:nvSpPr>
        <p:spPr>
          <a:xfrm>
            <a:off x="319056" y="810777"/>
            <a:ext cx="11741764" cy="4765791"/>
          </a:xfrm>
        </p:spPr>
        <p:txBody>
          <a:bodyPr/>
          <a:lstStyle/>
          <a:p>
            <a:r>
              <a:rPr lang="en-US" dirty="0" err="1"/>
              <a:t>课程考核</a:t>
            </a:r>
            <a:endParaRPr lang="en-US" dirty="0"/>
          </a:p>
          <a:p>
            <a:pPr lvl="1"/>
            <a:r>
              <a:rPr lang="en-US" sz="1800" dirty="0" err="1"/>
              <a:t>平时作业</a:t>
            </a:r>
            <a:r>
              <a:rPr lang="zh-CN" altLang="en-US" sz="1800" dirty="0"/>
              <a:t>（</a:t>
            </a:r>
            <a:r>
              <a:rPr lang="en-US" altLang="zh-CN" sz="1800" dirty="0"/>
              <a:t>30%</a:t>
            </a:r>
            <a:r>
              <a:rPr lang="zh-CN" altLang="en-US" sz="1800" dirty="0"/>
              <a:t>）：三次作业（每次</a:t>
            </a:r>
            <a:r>
              <a:rPr lang="en-US" altLang="zh-CN" sz="1800" dirty="0"/>
              <a:t>10%</a:t>
            </a:r>
            <a:r>
              <a:rPr lang="zh-CN" altLang="en-US" sz="1800" dirty="0"/>
              <a:t>）</a:t>
            </a:r>
            <a:endParaRPr lang="en-US" altLang="zh-CN" sz="1800" dirty="0"/>
          </a:p>
          <a:p>
            <a:pPr lvl="1"/>
            <a:r>
              <a:rPr lang="zh-CN" altLang="en-US" sz="1800" dirty="0"/>
              <a:t>课程项目（</a:t>
            </a:r>
            <a:r>
              <a:rPr lang="en-US" altLang="zh-CN" sz="1800" dirty="0"/>
              <a:t>40%</a:t>
            </a:r>
            <a:r>
              <a:rPr lang="zh-CN" altLang="en-US" sz="1800" dirty="0"/>
              <a:t>）：</a:t>
            </a:r>
            <a:r>
              <a:rPr lang="en-US" altLang="zh-CN" sz="1800" dirty="0"/>
              <a:t>Proposal</a:t>
            </a:r>
            <a:r>
              <a:rPr lang="zh-CN" altLang="en-US" sz="1800" dirty="0"/>
              <a:t>（</a:t>
            </a:r>
            <a:r>
              <a:rPr lang="en-US" altLang="zh-CN" sz="1800" dirty="0"/>
              <a:t>10%</a:t>
            </a:r>
            <a:r>
              <a:rPr lang="zh-CN" altLang="en-US" sz="1800" dirty="0"/>
              <a:t>），</a:t>
            </a:r>
            <a:r>
              <a:rPr lang="en-US" altLang="zh-CN" sz="1800" dirty="0"/>
              <a:t>Presentation</a:t>
            </a:r>
            <a:r>
              <a:rPr lang="zh-CN" altLang="en-US" sz="1800" dirty="0"/>
              <a:t>（</a:t>
            </a:r>
            <a:r>
              <a:rPr lang="en-US" altLang="zh-CN" sz="1800" dirty="0"/>
              <a:t>15%</a:t>
            </a:r>
            <a:r>
              <a:rPr lang="zh-CN" altLang="en-US" sz="1800" dirty="0"/>
              <a:t>），</a:t>
            </a:r>
            <a:r>
              <a:rPr lang="en-US" altLang="zh-CN" sz="1800" dirty="0"/>
              <a:t>and</a:t>
            </a:r>
            <a:r>
              <a:rPr lang="zh-CN" altLang="en-US" sz="1800" dirty="0"/>
              <a:t> </a:t>
            </a:r>
            <a:r>
              <a:rPr lang="en-US" altLang="zh-CN" sz="1800" dirty="0"/>
              <a:t>Final</a:t>
            </a:r>
            <a:r>
              <a:rPr lang="zh-CN" altLang="en-US" sz="1800" dirty="0"/>
              <a:t> </a:t>
            </a:r>
            <a:r>
              <a:rPr lang="en-US" altLang="zh-CN" sz="1800" dirty="0"/>
              <a:t>Report</a:t>
            </a:r>
            <a:r>
              <a:rPr lang="zh-CN" altLang="en-US" sz="1800" dirty="0"/>
              <a:t>（</a:t>
            </a:r>
            <a:r>
              <a:rPr lang="en-US" altLang="zh-CN" sz="1800" dirty="0"/>
              <a:t>15%</a:t>
            </a:r>
            <a:r>
              <a:rPr lang="zh-CN" altLang="en-US" sz="1800" dirty="0"/>
              <a:t>）</a:t>
            </a:r>
            <a:endParaRPr lang="en-US" altLang="zh-CN" sz="1800" dirty="0"/>
          </a:p>
          <a:p>
            <a:pPr lvl="1"/>
            <a:r>
              <a:rPr lang="zh-CN" altLang="en-US" sz="1800" dirty="0"/>
              <a:t>阅读、讨论与参与（</a:t>
            </a:r>
            <a:r>
              <a:rPr lang="en-US" altLang="zh-CN" sz="1800" dirty="0"/>
              <a:t>30%</a:t>
            </a:r>
            <a:r>
              <a:rPr lang="zh-CN" altLang="en-US" sz="1800" dirty="0"/>
              <a:t>）：三次阅读（</a:t>
            </a:r>
            <a:r>
              <a:rPr lang="en-US" altLang="zh-CN" sz="1800" dirty="0"/>
              <a:t>5%</a:t>
            </a:r>
            <a:r>
              <a:rPr lang="zh-CN" altLang="en-US" sz="1800" dirty="0"/>
              <a:t>*</a:t>
            </a:r>
            <a:r>
              <a:rPr lang="en-US" altLang="zh-CN" sz="1800" dirty="0"/>
              <a:t>3</a:t>
            </a:r>
            <a:r>
              <a:rPr lang="zh-CN" altLang="en-US" sz="1800" dirty="0"/>
              <a:t>），三次讨论（</a:t>
            </a:r>
            <a:r>
              <a:rPr lang="en-US" altLang="zh-CN" sz="1800" dirty="0"/>
              <a:t>4%</a:t>
            </a:r>
            <a:r>
              <a:rPr lang="zh-CN" altLang="en-US" sz="1800" dirty="0"/>
              <a:t>*</a:t>
            </a:r>
            <a:r>
              <a:rPr lang="en-US" altLang="zh-CN" sz="1800" dirty="0"/>
              <a:t>3</a:t>
            </a:r>
            <a:r>
              <a:rPr lang="zh-CN" altLang="en-US" sz="1800" dirty="0"/>
              <a:t>），三次随机点名（</a:t>
            </a:r>
            <a:r>
              <a:rPr lang="en-US" altLang="zh-CN" sz="1800" dirty="0"/>
              <a:t>1%</a:t>
            </a:r>
            <a:r>
              <a:rPr lang="zh-CN" altLang="en-US" sz="1800" dirty="0"/>
              <a:t>*</a:t>
            </a:r>
            <a:r>
              <a:rPr lang="en-US" altLang="zh-CN" sz="1800" dirty="0"/>
              <a:t>3</a:t>
            </a:r>
            <a:r>
              <a:rPr lang="zh-CN" altLang="en-US" sz="1800" dirty="0"/>
              <a:t>）</a:t>
            </a:r>
            <a:endParaRPr lang="en-US" altLang="zh-CN" sz="1800" dirty="0"/>
          </a:p>
          <a:p>
            <a:pPr lvl="1"/>
            <a:r>
              <a:rPr lang="en-US" altLang="zh-CN" sz="1800" b="1" dirty="0">
                <a:highlight>
                  <a:srgbClr val="FFFF00"/>
                </a:highlight>
              </a:rPr>
              <a:t>NO Exams</a:t>
            </a:r>
          </a:p>
          <a:p>
            <a:r>
              <a:rPr lang="en-US" altLang="zh-CN" dirty="0" err="1"/>
              <a:t>课程项目</a:t>
            </a:r>
            <a:endParaRPr lang="en-US" altLang="zh-CN" dirty="0"/>
          </a:p>
          <a:p>
            <a:pPr lvl="1"/>
            <a:r>
              <a:rPr lang="zh-CN" altLang="en-US" dirty="0"/>
              <a:t>每组</a:t>
            </a:r>
            <a:r>
              <a:rPr lang="en-US" altLang="zh-CN" dirty="0"/>
              <a:t>2-3</a:t>
            </a:r>
            <a:r>
              <a:rPr lang="zh-CN" altLang="en-US" dirty="0"/>
              <a:t>个同学，所有提交报告和演讲环节做好分工说明，中英文均可</a:t>
            </a:r>
            <a:endParaRPr lang="en-US" altLang="zh-CN" dirty="0"/>
          </a:p>
          <a:p>
            <a:pPr lvl="1"/>
            <a:r>
              <a:rPr lang="zh-CN" altLang="en-US" dirty="0"/>
              <a:t>项目题目自拟，但需与课程所学内容相关</a:t>
            </a:r>
            <a:endParaRPr lang="en-US" altLang="zh-CN" dirty="0"/>
          </a:p>
          <a:p>
            <a:r>
              <a:rPr lang="en-US" altLang="zh-CN" dirty="0" err="1"/>
              <a:t>阅读</a:t>
            </a:r>
            <a:r>
              <a:rPr lang="zh-CN" altLang="en-US" dirty="0"/>
              <a:t>、讨论与参与</a:t>
            </a:r>
            <a:endParaRPr lang="en-US" altLang="zh-CN" dirty="0"/>
          </a:p>
          <a:p>
            <a:pPr lvl="1"/>
            <a:r>
              <a:rPr lang="en-US" altLang="zh-CN" dirty="0"/>
              <a:t>阅读感想800</a:t>
            </a:r>
            <a:r>
              <a:rPr lang="zh-CN" altLang="en-US" dirty="0"/>
              <a:t>字以上，中英文均可</a:t>
            </a:r>
            <a:endParaRPr lang="en-US" altLang="zh-CN" dirty="0"/>
          </a:p>
          <a:p>
            <a:pPr lvl="1"/>
            <a:r>
              <a:rPr lang="zh-CN" altLang="en-US" dirty="0"/>
              <a:t>讨论环节参与讨论即可获得对应的成绩</a:t>
            </a:r>
            <a:endParaRPr lang="en-US" altLang="zh-CN" dirty="0"/>
          </a:p>
          <a:p>
            <a:pPr lvl="1"/>
            <a:r>
              <a:rPr lang="zh-CN" altLang="en-US" dirty="0"/>
              <a:t>随机点名在场即可获得对应的成绩</a:t>
            </a:r>
            <a:endParaRPr lang="en-US" altLang="zh-CN" dirty="0"/>
          </a:p>
          <a:p>
            <a:pPr marL="457200" lvl="1" indent="0">
              <a:buNone/>
            </a:pPr>
            <a:endParaRPr lang="en-US" sz="1800" b="1" dirty="0"/>
          </a:p>
        </p:txBody>
      </p:sp>
      <p:sp>
        <p:nvSpPr>
          <p:cNvPr id="13" name="文本占位符 10">
            <a:extLst>
              <a:ext uri="{FF2B5EF4-FFF2-40B4-BE49-F238E27FC236}">
                <a16:creationId xmlns:a16="http://schemas.microsoft.com/office/drawing/2014/main" id="{9D978DBB-311F-1EFD-66D7-97BEC0BFBB6B}"/>
              </a:ext>
            </a:extLst>
          </p:cNvPr>
          <p:cNvSpPr txBox="1">
            <a:spLocks/>
          </p:cNvSpPr>
          <p:nvPr/>
        </p:nvSpPr>
        <p:spPr>
          <a:xfrm>
            <a:off x="996236" y="324963"/>
            <a:ext cx="7081677" cy="598488"/>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精彩回顾</a:t>
            </a:r>
            <a:r>
              <a:rPr lang="en-US" altLang="zh-CN" dirty="0"/>
              <a:t>—Recap II</a:t>
            </a:r>
            <a:endParaRPr lang="zh-CN" altLang="en-US" dirty="0"/>
          </a:p>
          <a:p>
            <a:endParaRPr lang="zh-CN" altLang="en-US" dirty="0"/>
          </a:p>
        </p:txBody>
      </p:sp>
    </p:spTree>
    <p:extLst>
      <p:ext uri="{BB962C8B-B14F-4D97-AF65-F5344CB8AC3E}">
        <p14:creationId xmlns:p14="http://schemas.microsoft.com/office/powerpoint/2010/main" val="4030882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0F4528-4554-E447-8484-5D38CE976F5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3781C-E1F6-4315-A39D-61273F2E0596}"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srgbClr val="000000">
                  <a:tint val="75000"/>
                </a:srgbClr>
              </a:solidFill>
              <a:effectLst/>
              <a:uLnTx/>
              <a:uFillTx/>
              <a:latin typeface="Arial"/>
              <a:ea typeface="微软雅黑"/>
              <a:cs typeface="+mn-cs"/>
            </a:endParaRPr>
          </a:p>
        </p:txBody>
      </p:sp>
      <p:sp>
        <p:nvSpPr>
          <p:cNvPr id="3" name="Text Placeholder 2">
            <a:extLst>
              <a:ext uri="{FF2B5EF4-FFF2-40B4-BE49-F238E27FC236}">
                <a16:creationId xmlns:a16="http://schemas.microsoft.com/office/drawing/2014/main" id="{97C665D3-4B99-484E-8304-82FC390A73B0}"/>
              </a:ext>
            </a:extLst>
          </p:cNvPr>
          <p:cNvSpPr>
            <a:spLocks noGrp="1"/>
          </p:cNvSpPr>
          <p:nvPr>
            <p:ph type="body" sz="quarter" idx="11"/>
          </p:nvPr>
        </p:nvSpPr>
        <p:spPr/>
        <p:txBody>
          <a:bodyPr/>
          <a:lstStyle/>
          <a:p>
            <a:r>
              <a:rPr lang="en-US" dirty="0" err="1"/>
              <a:t>联系方式</a:t>
            </a:r>
            <a:endParaRPr lang="en-US" dirty="0"/>
          </a:p>
        </p:txBody>
      </p:sp>
      <p:sp>
        <p:nvSpPr>
          <p:cNvPr id="4" name="Text Placeholder 3">
            <a:extLst>
              <a:ext uri="{FF2B5EF4-FFF2-40B4-BE49-F238E27FC236}">
                <a16:creationId xmlns:a16="http://schemas.microsoft.com/office/drawing/2014/main" id="{B191BB6D-8C5F-F74C-AE13-95DB7DA1ECB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4310788F-2E99-A946-B96F-D86ECE37198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A69D5AD7-8FB9-D34B-A513-CD21C0401DA2}"/>
              </a:ext>
            </a:extLst>
          </p:cNvPr>
          <p:cNvSpPr>
            <a:spLocks noGrp="1"/>
          </p:cNvSpPr>
          <p:nvPr>
            <p:ph type="body" sz="quarter" idx="14"/>
          </p:nvPr>
        </p:nvSpPr>
        <p:spPr/>
        <p:txBody>
          <a:bodyPr/>
          <a:lstStyle/>
          <a:p>
            <a:r>
              <a:rPr lang="en-US" dirty="0" err="1"/>
              <a:t>线上联络</a:t>
            </a:r>
            <a:r>
              <a:rPr lang="zh-CN" altLang="en-US" dirty="0"/>
              <a:t>：课程微信群</a:t>
            </a:r>
            <a:endParaRPr lang="en-US" altLang="zh-CN" dirty="0"/>
          </a:p>
          <a:p>
            <a:r>
              <a:rPr lang="en-US" dirty="0" err="1"/>
              <a:t>电子邮件</a:t>
            </a:r>
            <a:r>
              <a:rPr lang="zh-CN" altLang="en-US" dirty="0"/>
              <a:t>：</a:t>
            </a:r>
            <a:r>
              <a:rPr lang="en-US" altLang="zh-CN" dirty="0">
                <a:hlinkClick r:id="rId3"/>
              </a:rPr>
              <a:t>yi.hong@sjtu.edu.cn</a:t>
            </a:r>
            <a:endParaRPr lang="en-US" altLang="zh-CN" dirty="0"/>
          </a:p>
          <a:p>
            <a:pPr marL="0" indent="0">
              <a:buNone/>
            </a:pPr>
            <a:r>
              <a:rPr lang="en-US" altLang="zh-CN" dirty="0"/>
              <a:t>                      </a:t>
            </a:r>
            <a:r>
              <a:rPr lang="en-US" altLang="zh-CN" u="sng" dirty="0"/>
              <a:t>leilei.gu@sjtu.edu.cn</a:t>
            </a:r>
          </a:p>
          <a:p>
            <a:pPr marL="1371600" lvl="3" indent="0">
              <a:buNone/>
            </a:pPr>
            <a:r>
              <a:rPr lang="zh-CN" altLang="en-US" sz="2000" dirty="0"/>
              <a:t> 标题以 </a:t>
            </a:r>
            <a:r>
              <a:rPr lang="en-US" altLang="zh-CN" sz="2000" b="1" dirty="0">
                <a:solidFill>
                  <a:schemeClr val="tx1"/>
                </a:solidFill>
              </a:rPr>
              <a:t>[AI3610]</a:t>
            </a:r>
            <a:r>
              <a:rPr lang="zh-CN" altLang="en-US" sz="2000" b="1" dirty="0">
                <a:solidFill>
                  <a:schemeClr val="tx1"/>
                </a:solidFill>
              </a:rPr>
              <a:t> </a:t>
            </a:r>
            <a:r>
              <a:rPr lang="zh-CN" altLang="en-US" sz="2000" dirty="0"/>
              <a:t>开头</a:t>
            </a:r>
            <a:endParaRPr lang="en-US" altLang="zh-CN" sz="2000" dirty="0"/>
          </a:p>
          <a:p>
            <a:r>
              <a:rPr lang="en-US" dirty="0" err="1"/>
              <a:t>办公室</a:t>
            </a:r>
            <a:r>
              <a:rPr lang="zh-CN" altLang="en-US" dirty="0"/>
              <a:t>：上海人工智能研究院（剑川路</a:t>
            </a:r>
            <a:r>
              <a:rPr lang="en-US" altLang="zh-CN" dirty="0"/>
              <a:t>930</a:t>
            </a:r>
            <a:r>
              <a:rPr lang="zh-CN" altLang="en-US" dirty="0"/>
              <a:t>号</a:t>
            </a:r>
            <a:r>
              <a:rPr lang="en-US" altLang="zh-CN" dirty="0"/>
              <a:t>A</a:t>
            </a:r>
            <a:r>
              <a:rPr lang="zh-CN" altLang="en-US" dirty="0"/>
              <a:t>栋）三楼</a:t>
            </a:r>
            <a:r>
              <a:rPr lang="en-US" altLang="zh-CN" dirty="0"/>
              <a:t>326D</a:t>
            </a:r>
          </a:p>
          <a:p>
            <a:pPr marL="0" indent="0">
              <a:buNone/>
            </a:pPr>
            <a:r>
              <a:rPr lang="en-US" altLang="zh-CN" dirty="0"/>
              <a:t>                  Or meeting by appointment</a:t>
            </a:r>
            <a:r>
              <a:rPr lang="zh-CN" altLang="en-US" dirty="0"/>
              <a:t>：电院</a:t>
            </a:r>
            <a:r>
              <a:rPr lang="en-US" altLang="zh-CN" dirty="0"/>
              <a:t>3</a:t>
            </a:r>
            <a:r>
              <a:rPr lang="zh-CN" altLang="en-US" dirty="0"/>
              <a:t>号楼</a:t>
            </a:r>
            <a:r>
              <a:rPr lang="en-US" altLang="zh-CN" dirty="0"/>
              <a:t>501</a:t>
            </a:r>
            <a:r>
              <a:rPr lang="zh-CN" altLang="en-US" dirty="0"/>
              <a:t>室</a:t>
            </a:r>
            <a:endParaRPr lang="en-US" dirty="0"/>
          </a:p>
          <a:p>
            <a:pPr>
              <a:buFont typeface="Arial" panose="020B0604020202020204" pitchFamily="34" charset="0"/>
              <a:buChar char="•"/>
            </a:pPr>
            <a:endParaRPr lang="en-US" sz="2400" dirty="0"/>
          </a:p>
        </p:txBody>
      </p:sp>
      <p:pic>
        <p:nvPicPr>
          <p:cNvPr id="8" name="图片 7">
            <a:extLst>
              <a:ext uri="{FF2B5EF4-FFF2-40B4-BE49-F238E27FC236}">
                <a16:creationId xmlns:a16="http://schemas.microsoft.com/office/drawing/2014/main" id="{F56CB85A-CB91-410B-9CDC-860D3CE03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781" y="3735027"/>
            <a:ext cx="3785332" cy="2356263"/>
          </a:xfrm>
          <a:prstGeom prst="rect">
            <a:avLst/>
          </a:prstGeom>
        </p:spPr>
      </p:pic>
      <p:pic>
        <p:nvPicPr>
          <p:cNvPr id="9" name="图片 8">
            <a:extLst>
              <a:ext uri="{FF2B5EF4-FFF2-40B4-BE49-F238E27FC236}">
                <a16:creationId xmlns:a16="http://schemas.microsoft.com/office/drawing/2014/main" id="{37C3384E-9AA3-D8A0-49BD-FF867B0D0701}"/>
              </a:ext>
            </a:extLst>
          </p:cNvPr>
          <p:cNvPicPr>
            <a:picLocks noChangeAspect="1"/>
          </p:cNvPicPr>
          <p:nvPr/>
        </p:nvPicPr>
        <p:blipFill rotWithShape="1">
          <a:blip r:embed="rId5">
            <a:extLst>
              <a:ext uri="{28A0092B-C50C-407E-A947-70E740481C1C}">
                <a14:useLocalDpi xmlns:a14="http://schemas.microsoft.com/office/drawing/2010/main" val="0"/>
              </a:ext>
            </a:extLst>
          </a:blip>
          <a:srcRect t="19328" b="14259"/>
          <a:stretch/>
        </p:blipFill>
        <p:spPr>
          <a:xfrm>
            <a:off x="8203354" y="1325499"/>
            <a:ext cx="3165231" cy="4554613"/>
          </a:xfrm>
          <a:prstGeom prst="rect">
            <a:avLst/>
          </a:prstGeom>
        </p:spPr>
      </p:pic>
    </p:spTree>
    <p:extLst>
      <p:ext uri="{BB962C8B-B14F-4D97-AF65-F5344CB8AC3E}">
        <p14:creationId xmlns:p14="http://schemas.microsoft.com/office/powerpoint/2010/main" val="16930101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9216</TotalTime>
  <Words>5244</Words>
  <Application>Microsoft Office PowerPoint</Application>
  <PresentationFormat>宽屏</PresentationFormat>
  <Paragraphs>439</Paragraphs>
  <Slides>65</Slides>
  <Notes>49</Notes>
  <HiddenSlides>0</HiddenSlides>
  <MMClips>6</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65</vt:i4>
      </vt:variant>
    </vt:vector>
  </HeadingPairs>
  <TitlesOfParts>
    <vt:vector size="87" baseType="lpstr">
      <vt:lpstr>-apple-system</vt:lpstr>
      <vt:lpstr>CMR12</vt:lpstr>
      <vt:lpstr>fontCogRoboto</vt:lpstr>
      <vt:lpstr>fontCogRobotoBold</vt:lpstr>
      <vt:lpstr>Helvetica Neue</vt:lpstr>
      <vt:lpstr>Hiragino Sans GB</vt:lpstr>
      <vt:lpstr>PingFang SC</vt:lpstr>
      <vt:lpstr>PingFang SC</vt:lpstr>
      <vt:lpstr>等线</vt:lpstr>
      <vt:lpstr>宋体</vt:lpstr>
      <vt:lpstr>微软雅黑</vt:lpstr>
      <vt:lpstr>微软雅黑</vt:lpstr>
      <vt:lpstr>Arial</vt:lpstr>
      <vt:lpstr>Arial</vt:lpstr>
      <vt:lpstr>Calibri</vt:lpstr>
      <vt:lpstr>Century Gothic</vt:lpstr>
      <vt:lpstr>Segoe UI</vt:lpstr>
      <vt:lpstr>Segoe UI Light</vt:lpstr>
      <vt:lpstr>Times New Roman</vt:lpstr>
      <vt:lpstr>Wingdings</vt:lpstr>
      <vt:lpstr>Office 主题​​</vt:lpstr>
      <vt:lpstr>1_OfficePLUS</vt:lpstr>
      <vt:lpstr>脑神经结构和信息处理机制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gu lei</cp:lastModifiedBy>
  <cp:revision>400</cp:revision>
  <dcterms:created xsi:type="dcterms:W3CDTF">2019-01-23T14:14:04Z</dcterms:created>
  <dcterms:modified xsi:type="dcterms:W3CDTF">2022-09-23T03:45:22Z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